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モトヤアポロ Bold" panose="020B0700000000000000" pitchFamily="34" charset="-128"/>
      <p:regular r:id="rId15"/>
      <p:bold r:id="rId16"/>
    </p:embeddedFont>
    <p:embeddedFont>
      <p:font typeface="モトヤアポロ Heavy" panose="020B0900000000000000" pitchFamily="34" charset="-128"/>
      <p:regular r:id="rId17"/>
      <p:bold r:id="rId18"/>
    </p:embeddedFont>
    <p:embeddedFont>
      <p:font typeface="モトヤアポロ Light" panose="020B0300000000000000" pitchFamily="34" charset="-128"/>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579" autoAdjust="0"/>
  </p:normalViewPr>
  <p:slideViewPr>
    <p:cSldViewPr>
      <p:cViewPr varScale="1">
        <p:scale>
          <a:sx n="57" d="100"/>
          <a:sy n="57" d="100"/>
        </p:scale>
        <p:origin x="10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B643E-59F6-1749-92A3-F1DE5416EE32}"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C690B-9D3A-944D-B9C8-53A7B1EB6340}" type="slidenum">
              <a:rPr lang="en-US" smtClean="0"/>
              <a:t>‹#›</a:t>
            </a:fld>
            <a:endParaRPr lang="en-US"/>
          </a:p>
        </p:txBody>
      </p:sp>
    </p:spTree>
    <p:extLst>
      <p:ext uri="{BB962C8B-B14F-4D97-AF65-F5344CB8AC3E}">
        <p14:creationId xmlns:p14="http://schemas.microsoft.com/office/powerpoint/2010/main" val="388479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this model so complexed is that we are using the elements of the spatial dependency, time series withing the data, using statistical models such as a Bayesian statistics and combining it with machine modeling. This aims to bring out the best of all aspects that can be analyzed. </a:t>
            </a:r>
          </a:p>
        </p:txBody>
      </p:sp>
      <p:sp>
        <p:nvSpPr>
          <p:cNvPr id="4" name="Slide Number Placeholder 3"/>
          <p:cNvSpPr>
            <a:spLocks noGrp="1"/>
          </p:cNvSpPr>
          <p:nvPr>
            <p:ph type="sldNum" sz="quarter" idx="5"/>
          </p:nvPr>
        </p:nvSpPr>
        <p:spPr/>
        <p:txBody>
          <a:bodyPr/>
          <a:lstStyle/>
          <a:p>
            <a:fld id="{284C690B-9D3A-944D-B9C8-53A7B1EB6340}" type="slidenum">
              <a:rPr lang="en-US" smtClean="0"/>
              <a:t>2</a:t>
            </a:fld>
            <a:endParaRPr lang="en-US"/>
          </a:p>
        </p:txBody>
      </p:sp>
    </p:spTree>
    <p:extLst>
      <p:ext uri="{BB962C8B-B14F-4D97-AF65-F5344CB8AC3E}">
        <p14:creationId xmlns:p14="http://schemas.microsoft.com/office/powerpoint/2010/main" val="201716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1833894" y="342900"/>
            <a:ext cx="16193434" cy="9082863"/>
            <a:chOff x="0" y="0"/>
            <a:chExt cx="4264937" cy="2211572"/>
          </a:xfrm>
        </p:grpSpPr>
        <p:sp>
          <p:nvSpPr>
            <p:cNvPr id="3" name="Freeform 3"/>
            <p:cNvSpPr/>
            <p:nvPr/>
          </p:nvSpPr>
          <p:spPr>
            <a:xfrm>
              <a:off x="0" y="0"/>
              <a:ext cx="4264937" cy="2211572"/>
            </a:xfrm>
            <a:custGeom>
              <a:avLst/>
              <a:gdLst/>
              <a:ahLst/>
              <a:cxnLst/>
              <a:rect l="l" t="t" r="r" b="b"/>
              <a:pathLst>
                <a:path w="4264937" h="2211572">
                  <a:moveTo>
                    <a:pt x="24383" y="0"/>
                  </a:moveTo>
                  <a:lnTo>
                    <a:pt x="4240555" y="0"/>
                  </a:lnTo>
                  <a:cubicBezTo>
                    <a:pt x="4254021" y="0"/>
                    <a:pt x="4264937" y="10916"/>
                    <a:pt x="4264937" y="24383"/>
                  </a:cubicBezTo>
                  <a:lnTo>
                    <a:pt x="4264937" y="2187190"/>
                  </a:lnTo>
                  <a:cubicBezTo>
                    <a:pt x="4264937" y="2200656"/>
                    <a:pt x="4254021" y="2211572"/>
                    <a:pt x="4240555" y="2211572"/>
                  </a:cubicBezTo>
                  <a:lnTo>
                    <a:pt x="24383" y="2211572"/>
                  </a:lnTo>
                  <a:cubicBezTo>
                    <a:pt x="10916" y="2211572"/>
                    <a:pt x="0" y="2200656"/>
                    <a:pt x="0" y="2187190"/>
                  </a:cubicBezTo>
                  <a:lnTo>
                    <a:pt x="0" y="24383"/>
                  </a:lnTo>
                  <a:cubicBezTo>
                    <a:pt x="0" y="10916"/>
                    <a:pt x="10916" y="0"/>
                    <a:pt x="24383" y="0"/>
                  </a:cubicBezTo>
                  <a:close/>
                </a:path>
              </a:pathLst>
            </a:custGeom>
            <a:solidFill>
              <a:srgbClr val="F8F6ED"/>
            </a:solidFill>
            <a:ln w="28575" cap="rnd">
              <a:solidFill>
                <a:srgbClr val="504E43"/>
              </a:solidFill>
              <a:prstDash val="lgDash"/>
              <a:round/>
            </a:ln>
          </p:spPr>
          <p:txBody>
            <a:bodyPr/>
            <a:lstStyle/>
            <a:p>
              <a:endParaRPr lang="en-US"/>
            </a:p>
          </p:txBody>
        </p:sp>
        <p:sp>
          <p:nvSpPr>
            <p:cNvPr id="4" name="TextBox 4"/>
            <p:cNvSpPr txBox="1"/>
            <p:nvPr/>
          </p:nvSpPr>
          <p:spPr>
            <a:xfrm>
              <a:off x="0" y="-66675"/>
              <a:ext cx="4264937" cy="2278247"/>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2747950" y="8065681"/>
            <a:ext cx="14773405" cy="997688"/>
            <a:chOff x="0" y="0"/>
            <a:chExt cx="3890938" cy="262766"/>
          </a:xfrm>
        </p:grpSpPr>
        <p:sp>
          <p:nvSpPr>
            <p:cNvPr id="6" name="Freeform 6"/>
            <p:cNvSpPr/>
            <p:nvPr/>
          </p:nvSpPr>
          <p:spPr>
            <a:xfrm>
              <a:off x="0" y="0"/>
              <a:ext cx="3890938" cy="262766"/>
            </a:xfrm>
            <a:custGeom>
              <a:avLst/>
              <a:gdLst/>
              <a:ahLst/>
              <a:cxnLst/>
              <a:rect l="l" t="t" r="r" b="b"/>
              <a:pathLst>
                <a:path w="3890938" h="262766">
                  <a:moveTo>
                    <a:pt x="17293" y="0"/>
                  </a:moveTo>
                  <a:lnTo>
                    <a:pt x="3873645" y="0"/>
                  </a:lnTo>
                  <a:cubicBezTo>
                    <a:pt x="3878231" y="0"/>
                    <a:pt x="3882630" y="1822"/>
                    <a:pt x="3885873" y="5065"/>
                  </a:cubicBezTo>
                  <a:cubicBezTo>
                    <a:pt x="3889116" y="8308"/>
                    <a:pt x="3890938" y="12707"/>
                    <a:pt x="3890938" y="17293"/>
                  </a:cubicBezTo>
                  <a:lnTo>
                    <a:pt x="3890938" y="245472"/>
                  </a:lnTo>
                  <a:cubicBezTo>
                    <a:pt x="3890938" y="250059"/>
                    <a:pt x="3889116" y="254457"/>
                    <a:pt x="3885873" y="257701"/>
                  </a:cubicBezTo>
                  <a:cubicBezTo>
                    <a:pt x="3882630" y="260944"/>
                    <a:pt x="3878231" y="262766"/>
                    <a:pt x="3873645" y="262766"/>
                  </a:cubicBezTo>
                  <a:lnTo>
                    <a:pt x="17293" y="262766"/>
                  </a:lnTo>
                  <a:cubicBezTo>
                    <a:pt x="12707" y="262766"/>
                    <a:pt x="8308" y="260944"/>
                    <a:pt x="5065" y="257701"/>
                  </a:cubicBezTo>
                  <a:cubicBezTo>
                    <a:pt x="1822" y="254457"/>
                    <a:pt x="0" y="250059"/>
                    <a:pt x="0" y="245472"/>
                  </a:cubicBezTo>
                  <a:lnTo>
                    <a:pt x="0" y="17293"/>
                  </a:lnTo>
                  <a:cubicBezTo>
                    <a:pt x="0" y="12707"/>
                    <a:pt x="1822" y="8308"/>
                    <a:pt x="5065" y="5065"/>
                  </a:cubicBezTo>
                  <a:cubicBezTo>
                    <a:pt x="8308" y="1822"/>
                    <a:pt x="12707" y="0"/>
                    <a:pt x="17293" y="0"/>
                  </a:cubicBezTo>
                  <a:close/>
                </a:path>
              </a:pathLst>
            </a:custGeom>
            <a:solidFill>
              <a:srgbClr val="EAE2B6"/>
            </a:solidFill>
            <a:ln w="28575" cap="rnd">
              <a:solidFill>
                <a:srgbClr val="504E43"/>
              </a:solidFill>
              <a:prstDash val="lgDash"/>
              <a:round/>
            </a:ln>
          </p:spPr>
          <p:txBody>
            <a:bodyPr/>
            <a:lstStyle/>
            <a:p>
              <a:endParaRPr lang="en-US"/>
            </a:p>
          </p:txBody>
        </p:sp>
        <p:sp>
          <p:nvSpPr>
            <p:cNvPr id="7" name="TextBox 7"/>
            <p:cNvSpPr txBox="1"/>
            <p:nvPr/>
          </p:nvSpPr>
          <p:spPr>
            <a:xfrm>
              <a:off x="0" y="-66675"/>
              <a:ext cx="3890938" cy="329441"/>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689010" y="689010"/>
            <a:ext cx="2972255" cy="1594234"/>
          </a:xfrm>
          <a:custGeom>
            <a:avLst/>
            <a:gdLst/>
            <a:ahLst/>
            <a:cxnLst/>
            <a:rect l="l" t="t" r="r" b="b"/>
            <a:pathLst>
              <a:path w="2972255" h="1594234">
                <a:moveTo>
                  <a:pt x="0" y="0"/>
                </a:moveTo>
                <a:lnTo>
                  <a:pt x="2972255" y="0"/>
                </a:lnTo>
                <a:lnTo>
                  <a:pt x="2972255" y="1594235"/>
                </a:lnTo>
                <a:lnTo>
                  <a:pt x="0" y="1594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689010" y="3661265"/>
            <a:ext cx="2972255" cy="1594234"/>
          </a:xfrm>
          <a:custGeom>
            <a:avLst/>
            <a:gdLst/>
            <a:ahLst/>
            <a:cxnLst/>
            <a:rect l="l" t="t" r="r" b="b"/>
            <a:pathLst>
              <a:path w="2972255" h="1594234">
                <a:moveTo>
                  <a:pt x="0" y="0"/>
                </a:moveTo>
                <a:lnTo>
                  <a:pt x="2972255" y="0"/>
                </a:lnTo>
                <a:lnTo>
                  <a:pt x="2972255" y="1594235"/>
                </a:lnTo>
                <a:lnTo>
                  <a:pt x="0" y="1594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689010" y="6633521"/>
            <a:ext cx="2972255" cy="1594234"/>
          </a:xfrm>
          <a:custGeom>
            <a:avLst/>
            <a:gdLst/>
            <a:ahLst/>
            <a:cxnLst/>
            <a:rect l="l" t="t" r="r" b="b"/>
            <a:pathLst>
              <a:path w="2972255" h="1594234">
                <a:moveTo>
                  <a:pt x="0" y="0"/>
                </a:moveTo>
                <a:lnTo>
                  <a:pt x="2972255" y="0"/>
                </a:lnTo>
                <a:lnTo>
                  <a:pt x="2972255" y="1594234"/>
                </a:lnTo>
                <a:lnTo>
                  <a:pt x="0" y="1594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689010" y="9605776"/>
            <a:ext cx="2972255" cy="1594234"/>
          </a:xfrm>
          <a:custGeom>
            <a:avLst/>
            <a:gdLst/>
            <a:ahLst/>
            <a:cxnLst/>
            <a:rect l="l" t="t" r="r" b="b"/>
            <a:pathLst>
              <a:path w="2972255" h="1594234">
                <a:moveTo>
                  <a:pt x="0" y="0"/>
                </a:moveTo>
                <a:lnTo>
                  <a:pt x="2972255" y="0"/>
                </a:lnTo>
                <a:lnTo>
                  <a:pt x="2972255" y="1594234"/>
                </a:lnTo>
                <a:lnTo>
                  <a:pt x="0" y="1594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996607" y="800100"/>
            <a:ext cx="3421494" cy="1343587"/>
          </a:xfrm>
          <a:custGeom>
            <a:avLst/>
            <a:gdLst/>
            <a:ahLst/>
            <a:cxnLst/>
            <a:rect l="l" t="t" r="r" b="b"/>
            <a:pathLst>
              <a:path w="3421494" h="1343587">
                <a:moveTo>
                  <a:pt x="0" y="0"/>
                </a:moveTo>
                <a:lnTo>
                  <a:pt x="3421494" y="0"/>
                </a:lnTo>
                <a:lnTo>
                  <a:pt x="3421494" y="1343587"/>
                </a:lnTo>
                <a:lnTo>
                  <a:pt x="0" y="13435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980786" y="1993237"/>
            <a:ext cx="15785351" cy="6405343"/>
          </a:xfrm>
          <a:prstGeom prst="rect">
            <a:avLst/>
          </a:prstGeom>
        </p:spPr>
        <p:txBody>
          <a:bodyPr lIns="0" tIns="0" rIns="0" bIns="0" rtlCol="0" anchor="t">
            <a:spAutoFit/>
          </a:bodyPr>
          <a:lstStyle/>
          <a:p>
            <a:pPr algn="ctr">
              <a:lnSpc>
                <a:spcPts val="10151"/>
              </a:lnSpc>
            </a:pPr>
            <a:r>
              <a:rPr lang="en-US" sz="7251" dirty="0">
                <a:solidFill>
                  <a:srgbClr val="504E43"/>
                </a:solidFill>
                <a:latin typeface="モトヤアポロ Bold"/>
                <a:ea typeface="モトヤアポロ Bold"/>
                <a:cs typeface="モトヤアポロ Bold"/>
                <a:sym typeface="モトヤアポロ Bold"/>
              </a:rPr>
              <a:t>COMBINING STATISTICAL AND MACHINE LEARNING MODELS FOR SPATIAL-TEMPORAL HOUSE PRICE DATA </a:t>
            </a:r>
          </a:p>
          <a:p>
            <a:pPr algn="ctr">
              <a:lnSpc>
                <a:spcPts val="10151"/>
              </a:lnSpc>
            </a:pPr>
            <a:endParaRPr lang="en-US" sz="7251" dirty="0">
              <a:solidFill>
                <a:srgbClr val="504E43"/>
              </a:solidFill>
              <a:latin typeface="モトヤアポロ Bold"/>
              <a:ea typeface="モトヤアポロ Bold"/>
              <a:cs typeface="モトヤアポロ Bold"/>
              <a:sym typeface="モトヤアポロ Bold"/>
            </a:endParaRPr>
          </a:p>
        </p:txBody>
      </p:sp>
      <p:sp>
        <p:nvSpPr>
          <p:cNvPr id="14" name="TextBox 14"/>
          <p:cNvSpPr txBox="1"/>
          <p:nvPr/>
        </p:nvSpPr>
        <p:spPr>
          <a:xfrm>
            <a:off x="2332864" y="8091487"/>
            <a:ext cx="3152582" cy="660327"/>
          </a:xfrm>
          <a:prstGeom prst="rect">
            <a:avLst/>
          </a:prstGeom>
        </p:spPr>
        <p:txBody>
          <a:bodyPr lIns="0" tIns="0" rIns="0" bIns="0" rtlCol="0" anchor="t">
            <a:spAutoFit/>
          </a:bodyPr>
          <a:lstStyle/>
          <a:p>
            <a:pPr algn="r">
              <a:lnSpc>
                <a:spcPts val="3499"/>
              </a:lnSpc>
            </a:pPr>
            <a:r>
              <a:rPr lang="en-US" sz="2499" spc="44">
                <a:solidFill>
                  <a:srgbClr val="504E43"/>
                </a:solidFill>
                <a:latin typeface="モトヤアポロ Light"/>
                <a:ea typeface="モトヤアポロ Light"/>
                <a:cs typeface="モトヤアポロ Light"/>
                <a:sym typeface="モトヤアポロ Light"/>
              </a:rPr>
              <a:t>Presentation by</a:t>
            </a:r>
          </a:p>
        </p:txBody>
      </p:sp>
      <p:sp>
        <p:nvSpPr>
          <p:cNvPr id="15" name="TextBox 15"/>
          <p:cNvSpPr txBox="1"/>
          <p:nvPr/>
        </p:nvSpPr>
        <p:spPr>
          <a:xfrm>
            <a:off x="5656896" y="8091487"/>
            <a:ext cx="4679423" cy="660400"/>
          </a:xfrm>
          <a:prstGeom prst="rect">
            <a:avLst/>
          </a:prstGeom>
        </p:spPr>
        <p:txBody>
          <a:bodyPr lIns="0" tIns="0" rIns="0" bIns="0" rtlCol="0" anchor="t">
            <a:spAutoFit/>
          </a:bodyPr>
          <a:lstStyle/>
          <a:p>
            <a:pPr algn="just">
              <a:lnSpc>
                <a:spcPts val="3499"/>
              </a:lnSpc>
            </a:pPr>
            <a:r>
              <a:rPr lang="en-US" sz="2499" spc="44">
                <a:solidFill>
                  <a:srgbClr val="504E43"/>
                </a:solidFill>
                <a:latin typeface="モトヤアポロ Bold"/>
                <a:ea typeface="モトヤアポロ Bold"/>
                <a:cs typeface="モトヤアポロ Bold"/>
                <a:sym typeface="モトヤアポロ Bold"/>
              </a:rPr>
              <a:t>Nehama Pearl Stern</a:t>
            </a:r>
          </a:p>
        </p:txBody>
      </p:sp>
      <p:sp>
        <p:nvSpPr>
          <p:cNvPr id="16" name="TextBox 16"/>
          <p:cNvSpPr txBox="1"/>
          <p:nvPr/>
        </p:nvSpPr>
        <p:spPr>
          <a:xfrm>
            <a:off x="12295000" y="8107436"/>
            <a:ext cx="4702244" cy="660400"/>
          </a:xfrm>
          <a:prstGeom prst="rect">
            <a:avLst/>
          </a:prstGeom>
        </p:spPr>
        <p:txBody>
          <a:bodyPr lIns="0" tIns="0" rIns="0" bIns="0" rtlCol="0" anchor="t">
            <a:spAutoFit/>
          </a:bodyPr>
          <a:lstStyle/>
          <a:p>
            <a:pPr algn="r">
              <a:lnSpc>
                <a:spcPts val="3499"/>
              </a:lnSpc>
            </a:pPr>
            <a:r>
              <a:rPr lang="en-US" sz="2499" spc="44">
                <a:solidFill>
                  <a:srgbClr val="504E43"/>
                </a:solidFill>
                <a:latin typeface="モトヤアポロ Light"/>
                <a:ea typeface="モトヤアポロ Light"/>
                <a:cs typeface="モトヤアポロ Light"/>
                <a:sym typeface="モトヤアポロ Light"/>
              </a:rPr>
              <a:t>Univeristy of Glasgow - 2024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77461" y="7405480"/>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342900"/>
            <a:ext cx="16201546" cy="9840652"/>
            <a:chOff x="0" y="0"/>
            <a:chExt cx="4267074" cy="2591777"/>
          </a:xfrm>
        </p:grpSpPr>
        <p:sp>
          <p:nvSpPr>
            <p:cNvPr id="6" name="Freeform 6"/>
            <p:cNvSpPr/>
            <p:nvPr/>
          </p:nvSpPr>
          <p:spPr>
            <a:xfrm>
              <a:off x="0" y="0"/>
              <a:ext cx="4267074" cy="2591777"/>
            </a:xfrm>
            <a:custGeom>
              <a:avLst/>
              <a:gdLst/>
              <a:ahLst/>
              <a:cxnLst/>
              <a:rect l="l" t="t" r="r" b="b"/>
              <a:pathLst>
                <a:path w="4267074" h="2591777">
                  <a:moveTo>
                    <a:pt x="24370" y="0"/>
                  </a:moveTo>
                  <a:lnTo>
                    <a:pt x="4242704" y="0"/>
                  </a:lnTo>
                  <a:cubicBezTo>
                    <a:pt x="4256163" y="0"/>
                    <a:pt x="4267074" y="10911"/>
                    <a:pt x="4267074" y="24370"/>
                  </a:cubicBezTo>
                  <a:lnTo>
                    <a:pt x="4267074" y="2567406"/>
                  </a:lnTo>
                  <a:cubicBezTo>
                    <a:pt x="4267074" y="2580866"/>
                    <a:pt x="4256163" y="2591777"/>
                    <a:pt x="4242704" y="2591777"/>
                  </a:cubicBezTo>
                  <a:lnTo>
                    <a:pt x="24370" y="2591777"/>
                  </a:lnTo>
                  <a:cubicBezTo>
                    <a:pt x="10911" y="2591777"/>
                    <a:pt x="0" y="2580866"/>
                    <a:pt x="0" y="2567406"/>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65845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232566" y="1506235"/>
            <a:ext cx="7911434" cy="4817860"/>
          </a:xfrm>
          <a:custGeom>
            <a:avLst/>
            <a:gdLst/>
            <a:ahLst/>
            <a:cxnLst/>
            <a:rect l="l" t="t" r="r" b="b"/>
            <a:pathLst>
              <a:path w="7911434" h="4817860">
                <a:moveTo>
                  <a:pt x="0" y="0"/>
                </a:moveTo>
                <a:lnTo>
                  <a:pt x="7911434" y="0"/>
                </a:lnTo>
                <a:lnTo>
                  <a:pt x="7911434" y="4817860"/>
                </a:lnTo>
                <a:lnTo>
                  <a:pt x="0" y="4817860"/>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67693" y="6826961"/>
            <a:ext cx="8041179" cy="3345739"/>
          </a:xfrm>
          <a:custGeom>
            <a:avLst/>
            <a:gdLst/>
            <a:ahLst/>
            <a:cxnLst/>
            <a:rect l="l" t="t" r="r" b="b"/>
            <a:pathLst>
              <a:path w="8041179" h="3345739">
                <a:moveTo>
                  <a:pt x="0" y="0"/>
                </a:moveTo>
                <a:lnTo>
                  <a:pt x="8041179" y="0"/>
                </a:lnTo>
                <a:lnTo>
                  <a:pt x="8041179" y="3345739"/>
                </a:lnTo>
                <a:lnTo>
                  <a:pt x="0" y="3345739"/>
                </a:lnTo>
                <a:lnTo>
                  <a:pt x="0" y="0"/>
                </a:lnTo>
                <a:close/>
              </a:path>
            </a:pathLst>
          </a:custGeom>
          <a:blipFill>
            <a:blip r:embed="rId5"/>
            <a:stretch>
              <a:fillRect/>
            </a:stretch>
          </a:blipFill>
        </p:spPr>
        <p:txBody>
          <a:bodyPr/>
          <a:lstStyle/>
          <a:p>
            <a:endParaRPr lang="en-US"/>
          </a:p>
        </p:txBody>
      </p:sp>
      <p:sp>
        <p:nvSpPr>
          <p:cNvPr id="13" name="Freeform 13"/>
          <p:cNvSpPr/>
          <p:nvPr/>
        </p:nvSpPr>
        <p:spPr>
          <a:xfrm>
            <a:off x="11190213" y="1606304"/>
            <a:ext cx="5865221" cy="4817860"/>
          </a:xfrm>
          <a:custGeom>
            <a:avLst/>
            <a:gdLst/>
            <a:ahLst/>
            <a:cxnLst/>
            <a:rect l="l" t="t" r="r" b="b"/>
            <a:pathLst>
              <a:path w="5865221" h="4817860">
                <a:moveTo>
                  <a:pt x="0" y="0"/>
                </a:moveTo>
                <a:lnTo>
                  <a:pt x="5865221" y="0"/>
                </a:lnTo>
                <a:lnTo>
                  <a:pt x="5865221" y="4817860"/>
                </a:lnTo>
                <a:lnTo>
                  <a:pt x="0" y="4817860"/>
                </a:lnTo>
                <a:lnTo>
                  <a:pt x="0" y="0"/>
                </a:lnTo>
                <a:close/>
              </a:path>
            </a:pathLst>
          </a:custGeom>
          <a:blipFill>
            <a:blip r:embed="rId6"/>
            <a:stretch>
              <a:fillRect/>
            </a:stretch>
          </a:blipFill>
        </p:spPr>
        <p:txBody>
          <a:bodyPr/>
          <a:lstStyle/>
          <a:p>
            <a:endParaRPr lang="en-US"/>
          </a:p>
        </p:txBody>
      </p:sp>
      <p:sp>
        <p:nvSpPr>
          <p:cNvPr id="14" name="Freeform 14"/>
          <p:cNvSpPr/>
          <p:nvPr/>
        </p:nvSpPr>
        <p:spPr>
          <a:xfrm>
            <a:off x="9281812" y="6865061"/>
            <a:ext cx="4083613" cy="3383839"/>
          </a:xfrm>
          <a:custGeom>
            <a:avLst/>
            <a:gdLst/>
            <a:ahLst/>
            <a:cxnLst/>
            <a:rect l="l" t="t" r="r" b="b"/>
            <a:pathLst>
              <a:path w="4083613" h="3383839">
                <a:moveTo>
                  <a:pt x="0" y="0"/>
                </a:moveTo>
                <a:lnTo>
                  <a:pt x="4083612" y="0"/>
                </a:lnTo>
                <a:lnTo>
                  <a:pt x="4083612" y="3383839"/>
                </a:lnTo>
                <a:lnTo>
                  <a:pt x="0" y="3383839"/>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77461" y="78187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09</a:t>
            </a:r>
          </a:p>
        </p:txBody>
      </p:sp>
      <p:sp>
        <p:nvSpPr>
          <p:cNvPr id="16" name="TextBox 16"/>
          <p:cNvSpPr txBox="1"/>
          <p:nvPr/>
        </p:nvSpPr>
        <p:spPr>
          <a:xfrm>
            <a:off x="3386798" y="172611"/>
            <a:ext cx="11923378" cy="2151489"/>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RESULT</a:t>
            </a:r>
          </a:p>
        </p:txBody>
      </p:sp>
      <p:sp>
        <p:nvSpPr>
          <p:cNvPr id="17" name="TextBox 15">
            <a:extLst>
              <a:ext uri="{FF2B5EF4-FFF2-40B4-BE49-F238E27FC236}">
                <a16:creationId xmlns:a16="http://schemas.microsoft.com/office/drawing/2014/main" id="{5CAB8052-944B-BEE6-B634-EC42E2A48789}"/>
              </a:ext>
            </a:extLst>
          </p:cNvPr>
          <p:cNvSpPr txBox="1"/>
          <p:nvPr/>
        </p:nvSpPr>
        <p:spPr>
          <a:xfrm>
            <a:off x="12754238" y="1060602"/>
            <a:ext cx="3428567" cy="471539"/>
          </a:xfrm>
          <a:prstGeom prst="rect">
            <a:avLst/>
          </a:prstGeom>
        </p:spPr>
        <p:txBody>
          <a:bodyPr lIns="0" tIns="0" rIns="0" bIns="0" rtlCol="0" anchor="t">
            <a:spAutoFit/>
          </a:bodyPr>
          <a:lstStyle/>
          <a:p>
            <a:pPr algn="ctr">
              <a:lnSpc>
                <a:spcPts val="4174"/>
              </a:lnSpc>
            </a:pPr>
            <a:r>
              <a:rPr lang="en-US" sz="2981" spc="53" dirty="0">
                <a:solidFill>
                  <a:srgbClr val="504E43"/>
                </a:solidFill>
                <a:latin typeface="モトヤアポロ Light"/>
                <a:ea typeface="モトヤアポロ Light"/>
                <a:cs typeface="モトヤアポロ Light"/>
                <a:sym typeface="モトヤアポロ Light"/>
              </a:rPr>
              <a:t>Actual values</a:t>
            </a:r>
          </a:p>
        </p:txBody>
      </p:sp>
      <p:sp>
        <p:nvSpPr>
          <p:cNvPr id="21" name="TextBox 15">
            <a:extLst>
              <a:ext uri="{FF2B5EF4-FFF2-40B4-BE49-F238E27FC236}">
                <a16:creationId xmlns:a16="http://schemas.microsoft.com/office/drawing/2014/main" id="{DB85959B-A0FE-3E07-7D28-EE5F8980201D}"/>
              </a:ext>
            </a:extLst>
          </p:cNvPr>
          <p:cNvSpPr txBox="1"/>
          <p:nvPr/>
        </p:nvSpPr>
        <p:spPr>
          <a:xfrm>
            <a:off x="1759715" y="6341482"/>
            <a:ext cx="3428567" cy="471539"/>
          </a:xfrm>
          <a:prstGeom prst="rect">
            <a:avLst/>
          </a:prstGeom>
        </p:spPr>
        <p:txBody>
          <a:bodyPr lIns="0" tIns="0" rIns="0" bIns="0" rtlCol="0" anchor="t">
            <a:spAutoFit/>
          </a:bodyPr>
          <a:lstStyle/>
          <a:p>
            <a:pPr algn="ctr">
              <a:lnSpc>
                <a:spcPts val="4174"/>
              </a:lnSpc>
            </a:pPr>
            <a:r>
              <a:rPr lang="en-US" sz="2400" spc="53" dirty="0">
                <a:solidFill>
                  <a:srgbClr val="504E43"/>
                </a:solidFill>
                <a:latin typeface="モトヤアポロ Light"/>
                <a:ea typeface="モトヤアポロ Light"/>
                <a:cs typeface="モトヤアポロ Light"/>
                <a:sym typeface="モトヤアポロ Light"/>
              </a:rPr>
              <a:t>Model 2</a:t>
            </a:r>
          </a:p>
        </p:txBody>
      </p:sp>
      <p:sp>
        <p:nvSpPr>
          <p:cNvPr id="22" name="TextBox 15">
            <a:extLst>
              <a:ext uri="{FF2B5EF4-FFF2-40B4-BE49-F238E27FC236}">
                <a16:creationId xmlns:a16="http://schemas.microsoft.com/office/drawing/2014/main" id="{50E229AB-CF0E-EA3A-48FA-C5EF0AA308D6}"/>
              </a:ext>
            </a:extLst>
          </p:cNvPr>
          <p:cNvSpPr txBox="1"/>
          <p:nvPr/>
        </p:nvSpPr>
        <p:spPr>
          <a:xfrm>
            <a:off x="5173972" y="6323962"/>
            <a:ext cx="3428567" cy="458395"/>
          </a:xfrm>
          <a:prstGeom prst="rect">
            <a:avLst/>
          </a:prstGeom>
        </p:spPr>
        <p:txBody>
          <a:bodyPr lIns="0" tIns="0" rIns="0" bIns="0" rtlCol="0" anchor="t">
            <a:spAutoFit/>
          </a:bodyPr>
          <a:lstStyle/>
          <a:p>
            <a:pPr algn="ctr">
              <a:lnSpc>
                <a:spcPts val="4174"/>
              </a:lnSpc>
            </a:pPr>
            <a:r>
              <a:rPr lang="en-US" sz="2400" spc="53" dirty="0">
                <a:solidFill>
                  <a:srgbClr val="504E43"/>
                </a:solidFill>
                <a:latin typeface="モトヤアポロ Light"/>
                <a:ea typeface="モトヤアポロ Light"/>
                <a:cs typeface="モトヤアポロ Light"/>
                <a:sym typeface="モトヤアポロ Light"/>
              </a:rPr>
              <a:t>Model 6</a:t>
            </a:r>
          </a:p>
        </p:txBody>
      </p:sp>
      <p:sp>
        <p:nvSpPr>
          <p:cNvPr id="23" name="TextBox 15">
            <a:extLst>
              <a:ext uri="{FF2B5EF4-FFF2-40B4-BE49-F238E27FC236}">
                <a16:creationId xmlns:a16="http://schemas.microsoft.com/office/drawing/2014/main" id="{33D044E7-04B1-4F93-B43A-6B42662BE6F4}"/>
              </a:ext>
            </a:extLst>
          </p:cNvPr>
          <p:cNvSpPr txBox="1"/>
          <p:nvPr/>
        </p:nvSpPr>
        <p:spPr>
          <a:xfrm>
            <a:off x="9671153" y="6441551"/>
            <a:ext cx="3428567" cy="471539"/>
          </a:xfrm>
          <a:prstGeom prst="rect">
            <a:avLst/>
          </a:prstGeom>
        </p:spPr>
        <p:txBody>
          <a:bodyPr lIns="0" tIns="0" rIns="0" bIns="0" rtlCol="0" anchor="t">
            <a:spAutoFit/>
          </a:bodyPr>
          <a:lstStyle/>
          <a:p>
            <a:pPr algn="ctr">
              <a:lnSpc>
                <a:spcPts val="4174"/>
              </a:lnSpc>
            </a:pPr>
            <a:r>
              <a:rPr lang="en-US" sz="2400" spc="53" dirty="0">
                <a:solidFill>
                  <a:srgbClr val="504E43"/>
                </a:solidFill>
                <a:latin typeface="モトヤアポロ Light"/>
                <a:ea typeface="モトヤアポロ Light"/>
                <a:cs typeface="モトヤアポロ Light"/>
                <a:sym typeface="モトヤアポロ Light"/>
              </a:rPr>
              <a:t>Model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77461" y="7405480"/>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269146"/>
            <a:ext cx="16201546" cy="9840652"/>
            <a:chOff x="0" y="0"/>
            <a:chExt cx="4267074" cy="2591777"/>
          </a:xfrm>
        </p:grpSpPr>
        <p:sp>
          <p:nvSpPr>
            <p:cNvPr id="6" name="Freeform 6"/>
            <p:cNvSpPr/>
            <p:nvPr/>
          </p:nvSpPr>
          <p:spPr>
            <a:xfrm>
              <a:off x="0" y="0"/>
              <a:ext cx="4267074" cy="2591777"/>
            </a:xfrm>
            <a:custGeom>
              <a:avLst/>
              <a:gdLst/>
              <a:ahLst/>
              <a:cxnLst/>
              <a:rect l="l" t="t" r="r" b="b"/>
              <a:pathLst>
                <a:path w="4267074" h="2591777">
                  <a:moveTo>
                    <a:pt x="24370" y="0"/>
                  </a:moveTo>
                  <a:lnTo>
                    <a:pt x="4242704" y="0"/>
                  </a:lnTo>
                  <a:cubicBezTo>
                    <a:pt x="4256163" y="0"/>
                    <a:pt x="4267074" y="10911"/>
                    <a:pt x="4267074" y="24370"/>
                  </a:cubicBezTo>
                  <a:lnTo>
                    <a:pt x="4267074" y="2567406"/>
                  </a:lnTo>
                  <a:cubicBezTo>
                    <a:pt x="4267074" y="2580866"/>
                    <a:pt x="4256163" y="2591777"/>
                    <a:pt x="4242704" y="2591777"/>
                  </a:cubicBezTo>
                  <a:lnTo>
                    <a:pt x="24370" y="2591777"/>
                  </a:lnTo>
                  <a:cubicBezTo>
                    <a:pt x="10911" y="2591777"/>
                    <a:pt x="0" y="2580866"/>
                    <a:pt x="0" y="2567406"/>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65845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163394" y="3678899"/>
            <a:ext cx="11189249" cy="4711263"/>
          </a:xfrm>
          <a:custGeom>
            <a:avLst/>
            <a:gdLst/>
            <a:ahLst/>
            <a:cxnLst/>
            <a:rect l="l" t="t" r="r" b="b"/>
            <a:pathLst>
              <a:path w="11189249" h="4711263">
                <a:moveTo>
                  <a:pt x="0" y="0"/>
                </a:moveTo>
                <a:lnTo>
                  <a:pt x="11189249" y="0"/>
                </a:lnTo>
                <a:lnTo>
                  <a:pt x="11189249" y="4711262"/>
                </a:lnTo>
                <a:lnTo>
                  <a:pt x="0" y="4711262"/>
                </a:lnTo>
                <a:lnTo>
                  <a:pt x="0" y="0"/>
                </a:lnTo>
                <a:close/>
              </a:path>
            </a:pathLst>
          </a:custGeom>
          <a:blipFill>
            <a:blip r:embed="rId4"/>
            <a:stretch>
              <a:fillRect/>
            </a:stretch>
          </a:blipFill>
        </p:spPr>
        <p:txBody>
          <a:bodyPr/>
          <a:lstStyle/>
          <a:p>
            <a:endParaRPr lang="en-US"/>
          </a:p>
        </p:txBody>
      </p:sp>
      <p:sp>
        <p:nvSpPr>
          <p:cNvPr id="12" name="Freeform 12"/>
          <p:cNvSpPr/>
          <p:nvPr/>
        </p:nvSpPr>
        <p:spPr>
          <a:xfrm>
            <a:off x="12610690" y="3117743"/>
            <a:ext cx="4266738" cy="6140557"/>
          </a:xfrm>
          <a:custGeom>
            <a:avLst/>
            <a:gdLst/>
            <a:ahLst/>
            <a:cxnLst/>
            <a:rect l="l" t="t" r="r" b="b"/>
            <a:pathLst>
              <a:path w="4266738" h="6140557">
                <a:moveTo>
                  <a:pt x="0" y="0"/>
                </a:moveTo>
                <a:lnTo>
                  <a:pt x="4266738" y="0"/>
                </a:lnTo>
                <a:lnTo>
                  <a:pt x="4266738" y="6140557"/>
                </a:lnTo>
                <a:lnTo>
                  <a:pt x="0" y="6140557"/>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77461" y="77425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10</a:t>
            </a:r>
          </a:p>
        </p:txBody>
      </p:sp>
      <p:sp>
        <p:nvSpPr>
          <p:cNvPr id="14" name="TextBox 14"/>
          <p:cNvSpPr txBox="1"/>
          <p:nvPr/>
        </p:nvSpPr>
        <p:spPr>
          <a:xfrm>
            <a:off x="3386798" y="629811"/>
            <a:ext cx="11923378" cy="2151489"/>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RESULT</a:t>
            </a:r>
          </a:p>
        </p:txBody>
      </p:sp>
      <p:sp>
        <p:nvSpPr>
          <p:cNvPr id="15" name="TextBox 15"/>
          <p:cNvSpPr txBox="1"/>
          <p:nvPr/>
        </p:nvSpPr>
        <p:spPr>
          <a:xfrm>
            <a:off x="1672514" y="1849629"/>
            <a:ext cx="3428567" cy="1829269"/>
          </a:xfrm>
          <a:prstGeom prst="rect">
            <a:avLst/>
          </a:prstGeom>
        </p:spPr>
        <p:txBody>
          <a:bodyPr lIns="0" tIns="0" rIns="0" bIns="0" rtlCol="0" anchor="t">
            <a:spAutoFit/>
          </a:bodyPr>
          <a:lstStyle/>
          <a:p>
            <a:pPr algn="ctr">
              <a:lnSpc>
                <a:spcPts val="4174"/>
              </a:lnSpc>
            </a:pPr>
            <a:r>
              <a:rPr lang="en-US" sz="2981" spc="53" dirty="0">
                <a:solidFill>
                  <a:srgbClr val="504E43"/>
                </a:solidFill>
                <a:latin typeface="モトヤアポロ Light"/>
                <a:ea typeface="モトヤアポロ Light"/>
                <a:cs typeface="モトヤアポロ Light"/>
                <a:sym typeface="モトヤアポロ Light"/>
              </a:rPr>
              <a:t>2018 predictions: </a:t>
            </a:r>
          </a:p>
          <a:p>
            <a:pPr algn="ctr">
              <a:lnSpc>
                <a:spcPts val="4174"/>
              </a:lnSpc>
            </a:pPr>
            <a:r>
              <a:rPr lang="en-US" sz="2981" spc="53" dirty="0">
                <a:solidFill>
                  <a:srgbClr val="504E43"/>
                </a:solidFill>
                <a:latin typeface="モトヤアポロ Light"/>
                <a:ea typeface="モトヤアポロ Light"/>
                <a:cs typeface="モトヤアポロ Light"/>
                <a:sym typeface="モトヤアポロ Light"/>
              </a:rPr>
              <a:t>DIC:-17343.689  </a:t>
            </a:r>
          </a:p>
          <a:p>
            <a:pPr algn="ctr">
              <a:lnSpc>
                <a:spcPts val="4174"/>
              </a:lnSpc>
            </a:pPr>
            <a:r>
              <a:rPr lang="en-US" sz="2981" spc="53" dirty="0">
                <a:solidFill>
                  <a:srgbClr val="504E43"/>
                </a:solidFill>
                <a:latin typeface="モトヤアポロ Light"/>
                <a:ea typeface="モトヤアポロ Light"/>
                <a:cs typeface="モトヤアポロ Light"/>
                <a:sym typeface="モトヤアポロ Light"/>
              </a:rPr>
              <a:t>RMSE: £32379.9 </a:t>
            </a:r>
          </a:p>
        </p:txBody>
      </p:sp>
      <p:sp>
        <p:nvSpPr>
          <p:cNvPr id="16" name="TextBox 16"/>
          <p:cNvSpPr txBox="1"/>
          <p:nvPr/>
        </p:nvSpPr>
        <p:spPr>
          <a:xfrm>
            <a:off x="12610690" y="1101682"/>
            <a:ext cx="3428567" cy="1829269"/>
          </a:xfrm>
          <a:prstGeom prst="rect">
            <a:avLst/>
          </a:prstGeom>
        </p:spPr>
        <p:txBody>
          <a:bodyPr lIns="0" tIns="0" rIns="0" bIns="0" rtlCol="0" anchor="t">
            <a:spAutoFit/>
          </a:bodyPr>
          <a:lstStyle/>
          <a:p>
            <a:pPr algn="ctr">
              <a:lnSpc>
                <a:spcPts val="4174"/>
              </a:lnSpc>
            </a:pPr>
            <a:r>
              <a:rPr lang="en-US" sz="2981" spc="53">
                <a:solidFill>
                  <a:srgbClr val="504E43"/>
                </a:solidFill>
                <a:latin typeface="モトヤアポロ Light"/>
                <a:ea typeface="モトヤアポロ Light"/>
                <a:cs typeface="モトヤアポロ Light"/>
                <a:sym typeface="モトヤアポロ Light"/>
              </a:rPr>
              <a:t>Data zones where the error was less than £5,000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77461" y="7405480"/>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269146"/>
            <a:ext cx="16201546" cy="9840652"/>
            <a:chOff x="0" y="0"/>
            <a:chExt cx="4267074" cy="2591777"/>
          </a:xfrm>
        </p:grpSpPr>
        <p:sp>
          <p:nvSpPr>
            <p:cNvPr id="6" name="Freeform 6"/>
            <p:cNvSpPr/>
            <p:nvPr/>
          </p:nvSpPr>
          <p:spPr>
            <a:xfrm>
              <a:off x="0" y="0"/>
              <a:ext cx="4267074" cy="2591777"/>
            </a:xfrm>
            <a:custGeom>
              <a:avLst/>
              <a:gdLst/>
              <a:ahLst/>
              <a:cxnLst/>
              <a:rect l="l" t="t" r="r" b="b"/>
              <a:pathLst>
                <a:path w="4267074" h="2591777">
                  <a:moveTo>
                    <a:pt x="24370" y="0"/>
                  </a:moveTo>
                  <a:lnTo>
                    <a:pt x="4242704" y="0"/>
                  </a:lnTo>
                  <a:cubicBezTo>
                    <a:pt x="4256163" y="0"/>
                    <a:pt x="4267074" y="10911"/>
                    <a:pt x="4267074" y="24370"/>
                  </a:cubicBezTo>
                  <a:lnTo>
                    <a:pt x="4267074" y="2567406"/>
                  </a:lnTo>
                  <a:cubicBezTo>
                    <a:pt x="4267074" y="2580866"/>
                    <a:pt x="4256163" y="2591777"/>
                    <a:pt x="4242704" y="2591777"/>
                  </a:cubicBezTo>
                  <a:lnTo>
                    <a:pt x="24370" y="2591777"/>
                  </a:lnTo>
                  <a:cubicBezTo>
                    <a:pt x="10911" y="2591777"/>
                    <a:pt x="0" y="2580866"/>
                    <a:pt x="0" y="2567406"/>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65845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77461" y="77425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11</a:t>
            </a:r>
          </a:p>
        </p:txBody>
      </p:sp>
      <p:sp>
        <p:nvSpPr>
          <p:cNvPr id="12" name="TextBox 12"/>
          <p:cNvSpPr txBox="1"/>
          <p:nvPr/>
        </p:nvSpPr>
        <p:spPr>
          <a:xfrm>
            <a:off x="3386798" y="269876"/>
            <a:ext cx="11923378"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CONCLUSIONS</a:t>
            </a:r>
          </a:p>
        </p:txBody>
      </p:sp>
      <p:sp>
        <p:nvSpPr>
          <p:cNvPr id="13" name="Freeform 13"/>
          <p:cNvSpPr/>
          <p:nvPr/>
        </p:nvSpPr>
        <p:spPr>
          <a:xfrm>
            <a:off x="1285781" y="2009045"/>
            <a:ext cx="7858219" cy="6395501"/>
          </a:xfrm>
          <a:custGeom>
            <a:avLst/>
            <a:gdLst/>
            <a:ahLst/>
            <a:cxnLst/>
            <a:rect l="l" t="t" r="r" b="b"/>
            <a:pathLst>
              <a:path w="7858219" h="6395501">
                <a:moveTo>
                  <a:pt x="0" y="0"/>
                </a:moveTo>
                <a:lnTo>
                  <a:pt x="7858219" y="0"/>
                </a:lnTo>
                <a:lnTo>
                  <a:pt x="7858219" y="6395501"/>
                </a:lnTo>
                <a:lnTo>
                  <a:pt x="0" y="6395501"/>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439567" y="703651"/>
            <a:ext cx="3428567" cy="1305394"/>
          </a:xfrm>
          <a:prstGeom prst="rect">
            <a:avLst/>
          </a:prstGeom>
        </p:spPr>
        <p:txBody>
          <a:bodyPr lIns="0" tIns="0" rIns="0" bIns="0" rtlCol="0" anchor="t">
            <a:spAutoFit/>
          </a:bodyPr>
          <a:lstStyle/>
          <a:p>
            <a:pPr algn="ctr">
              <a:lnSpc>
                <a:spcPts val="4174"/>
              </a:lnSpc>
            </a:pPr>
            <a:r>
              <a:rPr lang="en-US" sz="2981" spc="53">
                <a:solidFill>
                  <a:srgbClr val="504E43"/>
                </a:solidFill>
                <a:latin typeface="モトヤアポロ Light"/>
                <a:ea typeface="モトヤアポロ Light"/>
                <a:cs typeface="モトヤアポロ Light"/>
                <a:sym typeface="モトヤアポロ Light"/>
              </a:rPr>
              <a:t>2019 predictions:</a:t>
            </a:r>
          </a:p>
          <a:p>
            <a:pPr algn="ctr">
              <a:lnSpc>
                <a:spcPts val="4174"/>
              </a:lnSpc>
            </a:pPr>
            <a:r>
              <a:rPr lang="en-US" sz="2981" spc="53">
                <a:solidFill>
                  <a:srgbClr val="504E43"/>
                </a:solidFill>
                <a:latin typeface="モトヤアポロ Light"/>
                <a:ea typeface="モトヤアポロ Light"/>
                <a:cs typeface="モトヤアポロ Light"/>
                <a:sym typeface="モトヤアポロ Light"/>
              </a:rPr>
              <a:t>DIC: - 21703.430  </a:t>
            </a:r>
          </a:p>
        </p:txBody>
      </p:sp>
      <p:sp>
        <p:nvSpPr>
          <p:cNvPr id="15" name="TextBox 15"/>
          <p:cNvSpPr txBox="1"/>
          <p:nvPr/>
        </p:nvSpPr>
        <p:spPr>
          <a:xfrm>
            <a:off x="9725125" y="1770920"/>
            <a:ext cx="7216614" cy="6905460"/>
          </a:xfrm>
          <a:prstGeom prst="rect">
            <a:avLst/>
          </a:prstGeom>
        </p:spPr>
        <p:txBody>
          <a:bodyPr lIns="0" tIns="0" rIns="0" bIns="0" rtlCol="0" anchor="t">
            <a:spAutoFit/>
          </a:bodyPr>
          <a:lstStyle/>
          <a:p>
            <a:pPr algn="ctr">
              <a:lnSpc>
                <a:spcPts val="4734"/>
              </a:lnSpc>
            </a:pPr>
            <a:r>
              <a:rPr lang="en-US" sz="3381" u="sng" spc="60">
                <a:solidFill>
                  <a:srgbClr val="504E43"/>
                </a:solidFill>
                <a:latin typeface="モトヤアポロ Light"/>
                <a:ea typeface="モトヤアポロ Light"/>
                <a:cs typeface="モトヤアポロ Light"/>
                <a:sym typeface="モトヤアポロ Light"/>
              </a:rPr>
              <a:t>Assumptions and limitations: </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Covaries stationary throughout time series</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Anomaly  in 2017</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Variable reduction</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Increase length of time series</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Imputation of missing values</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Other deep learning techniques</a:t>
            </a:r>
          </a:p>
          <a:p>
            <a:pPr marL="730068" lvl="1" indent="-365034" algn="ctr">
              <a:lnSpc>
                <a:spcPts val="4734"/>
              </a:lnSpc>
              <a:buAutoNum type="arabicPeriod"/>
            </a:pPr>
            <a:r>
              <a:rPr lang="en-US" sz="3381" spc="60">
                <a:solidFill>
                  <a:srgbClr val="504E43"/>
                </a:solidFill>
                <a:latin typeface="モトヤアポロ Light"/>
                <a:ea typeface="モトヤアポロ Light"/>
                <a:cs typeface="モトヤアポロ Light"/>
                <a:sym typeface="モトヤアポロ Light"/>
              </a:rPr>
              <a:t>Position of covariates in CAR-RF</a:t>
            </a:r>
          </a:p>
          <a:p>
            <a:pPr algn="ctr">
              <a:lnSpc>
                <a:spcPts val="4734"/>
              </a:lnSpc>
            </a:pPr>
            <a:r>
              <a:rPr lang="en-US" sz="3381" spc="60">
                <a:solidFill>
                  <a:srgbClr val="504E43"/>
                </a:solidFill>
                <a:latin typeface="モトヤアポロ Light"/>
                <a:ea typeface="モトヤアポロ Light"/>
                <a:cs typeface="モトヤアポロ Light"/>
                <a:sym typeface="モトヤアポロ Light"/>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758514" y="7182475"/>
            <a:ext cx="1677843" cy="1620516"/>
            <a:chOff x="0" y="-66675"/>
            <a:chExt cx="441901" cy="426802"/>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961784" y="944969"/>
            <a:ext cx="14773405" cy="8397063"/>
            <a:chOff x="0" y="0"/>
            <a:chExt cx="3890938" cy="2211572"/>
          </a:xfrm>
        </p:grpSpPr>
        <p:sp>
          <p:nvSpPr>
            <p:cNvPr id="6" name="Freeform 6"/>
            <p:cNvSpPr/>
            <p:nvPr/>
          </p:nvSpPr>
          <p:spPr>
            <a:xfrm>
              <a:off x="0" y="0"/>
              <a:ext cx="3890938" cy="2211572"/>
            </a:xfrm>
            <a:custGeom>
              <a:avLst/>
              <a:gdLst/>
              <a:ahLst/>
              <a:cxnLst/>
              <a:rect l="l" t="t" r="r" b="b"/>
              <a:pathLst>
                <a:path w="3890938" h="2211572">
                  <a:moveTo>
                    <a:pt x="26726" y="0"/>
                  </a:moveTo>
                  <a:lnTo>
                    <a:pt x="3864212" y="0"/>
                  </a:lnTo>
                  <a:cubicBezTo>
                    <a:pt x="3871300" y="0"/>
                    <a:pt x="3878098" y="2816"/>
                    <a:pt x="3883110" y="7828"/>
                  </a:cubicBezTo>
                  <a:cubicBezTo>
                    <a:pt x="3888122" y="12840"/>
                    <a:pt x="3890938" y="19638"/>
                    <a:pt x="3890938" y="26726"/>
                  </a:cubicBezTo>
                  <a:lnTo>
                    <a:pt x="3890938" y="2184846"/>
                  </a:lnTo>
                  <a:cubicBezTo>
                    <a:pt x="3890938" y="2191934"/>
                    <a:pt x="3888122" y="2198732"/>
                    <a:pt x="3883110" y="2203744"/>
                  </a:cubicBezTo>
                  <a:cubicBezTo>
                    <a:pt x="3878098" y="2208756"/>
                    <a:pt x="3871300" y="2211572"/>
                    <a:pt x="3864212" y="2211572"/>
                  </a:cubicBezTo>
                  <a:lnTo>
                    <a:pt x="26726" y="2211572"/>
                  </a:lnTo>
                  <a:cubicBezTo>
                    <a:pt x="19638" y="2211572"/>
                    <a:pt x="12840" y="2208756"/>
                    <a:pt x="7828" y="2203744"/>
                  </a:cubicBezTo>
                  <a:cubicBezTo>
                    <a:pt x="2816" y="2198732"/>
                    <a:pt x="0" y="2191934"/>
                    <a:pt x="0" y="2184846"/>
                  </a:cubicBezTo>
                  <a:lnTo>
                    <a:pt x="0" y="26726"/>
                  </a:lnTo>
                  <a:cubicBezTo>
                    <a:pt x="0" y="19638"/>
                    <a:pt x="2816" y="12840"/>
                    <a:pt x="7828" y="7828"/>
                  </a:cubicBezTo>
                  <a:cubicBezTo>
                    <a:pt x="12840" y="2816"/>
                    <a:pt x="19638" y="0"/>
                    <a:pt x="26726"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3890938" cy="2278247"/>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2350632" y="2598351"/>
            <a:ext cx="4600982" cy="1650868"/>
            <a:chOff x="0" y="0"/>
            <a:chExt cx="1211781" cy="434796"/>
          </a:xfrm>
        </p:grpSpPr>
        <p:sp>
          <p:nvSpPr>
            <p:cNvPr id="9" name="Freeform 9"/>
            <p:cNvSpPr/>
            <p:nvPr/>
          </p:nvSpPr>
          <p:spPr>
            <a:xfrm>
              <a:off x="0" y="0"/>
              <a:ext cx="1211781" cy="434796"/>
            </a:xfrm>
            <a:custGeom>
              <a:avLst/>
              <a:gdLst/>
              <a:ahLst/>
              <a:cxnLst/>
              <a:rect l="l" t="t" r="r" b="b"/>
              <a:pathLst>
                <a:path w="1211781" h="434796">
                  <a:moveTo>
                    <a:pt x="163219" y="0"/>
                  </a:moveTo>
                  <a:lnTo>
                    <a:pt x="1048563" y="0"/>
                  </a:lnTo>
                  <a:cubicBezTo>
                    <a:pt x="1091851" y="0"/>
                    <a:pt x="1133366" y="17196"/>
                    <a:pt x="1163976" y="47806"/>
                  </a:cubicBezTo>
                  <a:cubicBezTo>
                    <a:pt x="1194585" y="78415"/>
                    <a:pt x="1211781" y="119930"/>
                    <a:pt x="1211781" y="163219"/>
                  </a:cubicBezTo>
                  <a:lnTo>
                    <a:pt x="1211781" y="271578"/>
                  </a:lnTo>
                  <a:cubicBezTo>
                    <a:pt x="1211781" y="314866"/>
                    <a:pt x="1194585" y="356381"/>
                    <a:pt x="1163976" y="386991"/>
                  </a:cubicBezTo>
                  <a:cubicBezTo>
                    <a:pt x="1133366" y="417600"/>
                    <a:pt x="1091851" y="434796"/>
                    <a:pt x="1048563" y="434796"/>
                  </a:cubicBezTo>
                  <a:lnTo>
                    <a:pt x="163219" y="434796"/>
                  </a:lnTo>
                  <a:cubicBezTo>
                    <a:pt x="119930" y="434796"/>
                    <a:pt x="78415" y="417600"/>
                    <a:pt x="47806" y="386991"/>
                  </a:cubicBezTo>
                  <a:cubicBezTo>
                    <a:pt x="17196" y="356381"/>
                    <a:pt x="0" y="314866"/>
                    <a:pt x="0" y="271578"/>
                  </a:cubicBezTo>
                  <a:lnTo>
                    <a:pt x="0" y="163219"/>
                  </a:lnTo>
                  <a:cubicBezTo>
                    <a:pt x="0" y="119930"/>
                    <a:pt x="17196" y="78415"/>
                    <a:pt x="47806" y="47806"/>
                  </a:cubicBezTo>
                  <a:cubicBezTo>
                    <a:pt x="78415" y="17196"/>
                    <a:pt x="119930" y="0"/>
                    <a:pt x="163219" y="0"/>
                  </a:cubicBezTo>
                  <a:close/>
                </a:path>
              </a:pathLst>
            </a:custGeom>
            <a:solidFill>
              <a:srgbClr val="EAE2B6"/>
            </a:solidFill>
            <a:ln w="28575" cap="rnd">
              <a:solidFill>
                <a:srgbClr val="504E43"/>
              </a:solidFill>
              <a:prstDash val="lgDash"/>
              <a:round/>
            </a:ln>
          </p:spPr>
          <p:txBody>
            <a:bodyPr/>
            <a:lstStyle/>
            <a:p>
              <a:endParaRPr lang="en-US"/>
            </a:p>
          </p:txBody>
        </p:sp>
        <p:sp>
          <p:nvSpPr>
            <p:cNvPr id="10" name="TextBox 10"/>
            <p:cNvSpPr txBox="1"/>
            <p:nvPr/>
          </p:nvSpPr>
          <p:spPr>
            <a:xfrm>
              <a:off x="0" y="-66675"/>
              <a:ext cx="1211781" cy="501471"/>
            </a:xfrm>
            <a:prstGeom prst="rect">
              <a:avLst/>
            </a:prstGeom>
          </p:spPr>
          <p:txBody>
            <a:bodyPr lIns="50800" tIns="50800" rIns="50800" bIns="50800" rtlCol="0" anchor="ctr"/>
            <a:lstStyle/>
            <a:p>
              <a:pPr algn="ctr">
                <a:lnSpc>
                  <a:spcPts val="3360"/>
                </a:lnSpc>
              </a:pPr>
              <a:endParaRPr/>
            </a:p>
          </p:txBody>
        </p:sp>
      </p:grpSp>
      <p:sp>
        <p:nvSpPr>
          <p:cNvPr id="11" name="Freeform 11"/>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2335724" y="5722339"/>
            <a:ext cx="4600982" cy="1650868"/>
            <a:chOff x="0" y="0"/>
            <a:chExt cx="1211781" cy="434796"/>
          </a:xfrm>
        </p:grpSpPr>
        <p:sp>
          <p:nvSpPr>
            <p:cNvPr id="15" name="Freeform 15"/>
            <p:cNvSpPr/>
            <p:nvPr/>
          </p:nvSpPr>
          <p:spPr>
            <a:xfrm>
              <a:off x="0" y="0"/>
              <a:ext cx="1211781" cy="434796"/>
            </a:xfrm>
            <a:custGeom>
              <a:avLst/>
              <a:gdLst/>
              <a:ahLst/>
              <a:cxnLst/>
              <a:rect l="l" t="t" r="r" b="b"/>
              <a:pathLst>
                <a:path w="1211781" h="434796">
                  <a:moveTo>
                    <a:pt x="163219" y="0"/>
                  </a:moveTo>
                  <a:lnTo>
                    <a:pt x="1048563" y="0"/>
                  </a:lnTo>
                  <a:cubicBezTo>
                    <a:pt x="1091851" y="0"/>
                    <a:pt x="1133366" y="17196"/>
                    <a:pt x="1163976" y="47806"/>
                  </a:cubicBezTo>
                  <a:cubicBezTo>
                    <a:pt x="1194585" y="78415"/>
                    <a:pt x="1211781" y="119930"/>
                    <a:pt x="1211781" y="163219"/>
                  </a:cubicBezTo>
                  <a:lnTo>
                    <a:pt x="1211781" y="271578"/>
                  </a:lnTo>
                  <a:cubicBezTo>
                    <a:pt x="1211781" y="314866"/>
                    <a:pt x="1194585" y="356381"/>
                    <a:pt x="1163976" y="386991"/>
                  </a:cubicBezTo>
                  <a:cubicBezTo>
                    <a:pt x="1133366" y="417600"/>
                    <a:pt x="1091851" y="434796"/>
                    <a:pt x="1048563" y="434796"/>
                  </a:cubicBezTo>
                  <a:lnTo>
                    <a:pt x="163219" y="434796"/>
                  </a:lnTo>
                  <a:cubicBezTo>
                    <a:pt x="119930" y="434796"/>
                    <a:pt x="78415" y="417600"/>
                    <a:pt x="47806" y="386991"/>
                  </a:cubicBezTo>
                  <a:cubicBezTo>
                    <a:pt x="17196" y="356381"/>
                    <a:pt x="0" y="314866"/>
                    <a:pt x="0" y="271578"/>
                  </a:cubicBezTo>
                  <a:lnTo>
                    <a:pt x="0" y="163219"/>
                  </a:lnTo>
                  <a:cubicBezTo>
                    <a:pt x="0" y="119930"/>
                    <a:pt x="17196" y="78415"/>
                    <a:pt x="47806" y="47806"/>
                  </a:cubicBezTo>
                  <a:cubicBezTo>
                    <a:pt x="78415" y="17196"/>
                    <a:pt x="119930" y="0"/>
                    <a:pt x="163219" y="0"/>
                  </a:cubicBezTo>
                  <a:close/>
                </a:path>
              </a:pathLst>
            </a:custGeom>
            <a:solidFill>
              <a:srgbClr val="EAE2B6"/>
            </a:solidFill>
            <a:ln w="28575" cap="rnd">
              <a:solidFill>
                <a:srgbClr val="504E43"/>
              </a:solidFill>
              <a:prstDash val="lgDash"/>
              <a:round/>
            </a:ln>
          </p:spPr>
          <p:txBody>
            <a:bodyPr/>
            <a:lstStyle/>
            <a:p>
              <a:endParaRPr lang="en-US"/>
            </a:p>
          </p:txBody>
        </p:sp>
        <p:sp>
          <p:nvSpPr>
            <p:cNvPr id="16" name="TextBox 16"/>
            <p:cNvSpPr txBox="1"/>
            <p:nvPr/>
          </p:nvSpPr>
          <p:spPr>
            <a:xfrm>
              <a:off x="0" y="-66675"/>
              <a:ext cx="1211781" cy="501471"/>
            </a:xfrm>
            <a:prstGeom prst="rect">
              <a:avLst/>
            </a:prstGeom>
          </p:spPr>
          <p:txBody>
            <a:bodyPr lIns="50800" tIns="50800" rIns="50800" bIns="50800" rtlCol="0" anchor="ctr"/>
            <a:lstStyle/>
            <a:p>
              <a:pPr algn="ctr">
                <a:lnSpc>
                  <a:spcPts val="3360"/>
                </a:lnSpc>
              </a:pPr>
              <a:endParaRPr/>
            </a:p>
          </p:txBody>
        </p:sp>
      </p:grpSp>
      <p:sp>
        <p:nvSpPr>
          <p:cNvPr id="17" name="Freeform 17"/>
          <p:cNvSpPr/>
          <p:nvPr/>
        </p:nvSpPr>
        <p:spPr>
          <a:xfrm>
            <a:off x="7132589" y="2598351"/>
            <a:ext cx="9015569" cy="2545149"/>
          </a:xfrm>
          <a:custGeom>
            <a:avLst/>
            <a:gdLst/>
            <a:ahLst/>
            <a:cxnLst/>
            <a:rect l="l" t="t" r="r" b="b"/>
            <a:pathLst>
              <a:path w="9015569" h="2545149">
                <a:moveTo>
                  <a:pt x="0" y="0"/>
                </a:moveTo>
                <a:lnTo>
                  <a:pt x="9015569" y="0"/>
                </a:lnTo>
                <a:lnTo>
                  <a:pt x="9015569" y="2545149"/>
                </a:lnTo>
                <a:lnTo>
                  <a:pt x="0" y="2545149"/>
                </a:lnTo>
                <a:lnTo>
                  <a:pt x="0" y="0"/>
                </a:lnTo>
                <a:close/>
              </a:path>
            </a:pathLst>
          </a:custGeom>
          <a:blipFill>
            <a:blip r:embed="rId5">
              <a:alphaModFix amt="25000"/>
            </a:blip>
            <a:stretch>
              <a:fillRect t="-29065" b="-47161"/>
            </a:stretch>
          </a:blipFill>
        </p:spPr>
        <p:txBody>
          <a:bodyPr/>
          <a:lstStyle/>
          <a:p>
            <a:endParaRPr lang="en-US"/>
          </a:p>
        </p:txBody>
      </p:sp>
      <p:sp>
        <p:nvSpPr>
          <p:cNvPr id="18" name="Freeform 18"/>
          <p:cNvSpPr/>
          <p:nvPr/>
        </p:nvSpPr>
        <p:spPr>
          <a:xfrm>
            <a:off x="7132589" y="5722339"/>
            <a:ext cx="9015569" cy="3005705"/>
          </a:xfrm>
          <a:custGeom>
            <a:avLst/>
            <a:gdLst/>
            <a:ahLst/>
            <a:cxnLst/>
            <a:rect l="l" t="t" r="r" b="b"/>
            <a:pathLst>
              <a:path w="9015569" h="3005705">
                <a:moveTo>
                  <a:pt x="0" y="0"/>
                </a:moveTo>
                <a:lnTo>
                  <a:pt x="9015569" y="0"/>
                </a:lnTo>
                <a:lnTo>
                  <a:pt x="9015569" y="3005705"/>
                </a:lnTo>
                <a:lnTo>
                  <a:pt x="0" y="3005705"/>
                </a:lnTo>
                <a:lnTo>
                  <a:pt x="0" y="0"/>
                </a:lnTo>
                <a:close/>
              </a:path>
            </a:pathLst>
          </a:custGeom>
          <a:blipFill>
            <a:blip r:embed="rId6">
              <a:alphaModFix amt="38000"/>
            </a:blip>
            <a:stretch>
              <a:fillRect b="-99840"/>
            </a:stretch>
          </a:blipFill>
        </p:spPr>
        <p:txBody>
          <a:bodyPr/>
          <a:lstStyle/>
          <a:p>
            <a:endParaRPr lang="en-US" dirty="0"/>
          </a:p>
        </p:txBody>
      </p:sp>
      <p:sp>
        <p:nvSpPr>
          <p:cNvPr id="19" name="Freeform 19"/>
          <p:cNvSpPr/>
          <p:nvPr/>
        </p:nvSpPr>
        <p:spPr>
          <a:xfrm>
            <a:off x="2323230" y="7159619"/>
            <a:ext cx="2622195" cy="1737204"/>
          </a:xfrm>
          <a:custGeom>
            <a:avLst/>
            <a:gdLst/>
            <a:ahLst/>
            <a:cxnLst/>
            <a:rect l="l" t="t" r="r" b="b"/>
            <a:pathLst>
              <a:path w="2622195" h="1737204">
                <a:moveTo>
                  <a:pt x="0" y="0"/>
                </a:moveTo>
                <a:lnTo>
                  <a:pt x="2622195" y="0"/>
                </a:lnTo>
                <a:lnTo>
                  <a:pt x="2622195" y="1737204"/>
                </a:lnTo>
                <a:lnTo>
                  <a:pt x="0" y="1737204"/>
                </a:lnTo>
                <a:lnTo>
                  <a:pt x="0" y="0"/>
                </a:lnTo>
                <a:close/>
              </a:path>
            </a:pathLst>
          </a:custGeom>
          <a:blipFill>
            <a:blip r:embed="rId7"/>
            <a:stretch>
              <a:fillRect/>
            </a:stretch>
          </a:blipFill>
        </p:spPr>
        <p:txBody>
          <a:bodyPr/>
          <a:lstStyle/>
          <a:p>
            <a:endParaRPr lang="en-US"/>
          </a:p>
        </p:txBody>
      </p:sp>
      <p:sp>
        <p:nvSpPr>
          <p:cNvPr id="20" name="Freeform 20"/>
          <p:cNvSpPr/>
          <p:nvPr/>
        </p:nvSpPr>
        <p:spPr>
          <a:xfrm>
            <a:off x="3504604" y="4076319"/>
            <a:ext cx="2293037" cy="1527736"/>
          </a:xfrm>
          <a:custGeom>
            <a:avLst/>
            <a:gdLst/>
            <a:ahLst/>
            <a:cxnLst/>
            <a:rect l="l" t="t" r="r" b="b"/>
            <a:pathLst>
              <a:path w="2293037" h="1527736">
                <a:moveTo>
                  <a:pt x="0" y="0"/>
                </a:moveTo>
                <a:lnTo>
                  <a:pt x="2293038" y="0"/>
                </a:lnTo>
                <a:lnTo>
                  <a:pt x="2293038" y="1527736"/>
                </a:lnTo>
                <a:lnTo>
                  <a:pt x="0" y="1527736"/>
                </a:lnTo>
                <a:lnTo>
                  <a:pt x="0" y="0"/>
                </a:lnTo>
                <a:close/>
              </a:path>
            </a:pathLst>
          </a:custGeom>
          <a:blipFill>
            <a:blip r:embed="rId8"/>
            <a:stretch>
              <a:fillRect/>
            </a:stretch>
          </a:blipFill>
        </p:spPr>
        <p:txBody>
          <a:bodyPr/>
          <a:lstStyle/>
          <a:p>
            <a:endParaRPr lang="en-US"/>
          </a:p>
        </p:txBody>
      </p:sp>
      <p:sp>
        <p:nvSpPr>
          <p:cNvPr id="21" name="TextBox 21"/>
          <p:cNvSpPr txBox="1"/>
          <p:nvPr/>
        </p:nvSpPr>
        <p:spPr>
          <a:xfrm>
            <a:off x="7208789" y="2782152"/>
            <a:ext cx="9015569" cy="1338443"/>
          </a:xfrm>
          <a:prstGeom prst="rect">
            <a:avLst/>
          </a:prstGeom>
        </p:spPr>
        <p:txBody>
          <a:bodyPr lIns="0" tIns="0" rIns="0" bIns="0" rtlCol="0" anchor="t">
            <a:spAutoFit/>
          </a:bodyPr>
          <a:lstStyle/>
          <a:p>
            <a:pPr algn="l">
              <a:lnSpc>
                <a:spcPts val="3640"/>
              </a:lnSpc>
            </a:pPr>
            <a:r>
              <a:rPr lang="en-US" sz="2600" spc="46" dirty="0">
                <a:solidFill>
                  <a:srgbClr val="000000"/>
                </a:solidFill>
                <a:latin typeface="モトヤアポロ Bold"/>
                <a:ea typeface="モトヤアポロ Bold"/>
                <a:cs typeface="モトヤアポロ Bold"/>
                <a:sym typeface="モトヤアポロ Bold"/>
              </a:rPr>
              <a:t>Predicting house prices is of use to any real estate investors, as it is important to know how much your property is likely to go up in value </a:t>
            </a:r>
          </a:p>
        </p:txBody>
      </p:sp>
      <p:sp>
        <p:nvSpPr>
          <p:cNvPr id="22" name="TextBox 22"/>
          <p:cNvSpPr txBox="1"/>
          <p:nvPr/>
        </p:nvSpPr>
        <p:spPr>
          <a:xfrm>
            <a:off x="777736" y="7745699"/>
            <a:ext cx="1362106" cy="982345"/>
          </a:xfrm>
          <a:prstGeom prst="rect">
            <a:avLst/>
          </a:prstGeom>
        </p:spPr>
        <p:txBody>
          <a:bodyPr lIns="0" tIns="0" rIns="0" bIns="0" rtlCol="0" anchor="t">
            <a:spAutoFit/>
          </a:bodyPr>
          <a:lstStyle/>
          <a:p>
            <a:pPr algn="ctr">
              <a:lnSpc>
                <a:spcPts val="5180"/>
              </a:lnSpc>
            </a:pPr>
            <a:r>
              <a:rPr lang="en-US" sz="3700" spc="66">
                <a:solidFill>
                  <a:srgbClr val="504E43"/>
                </a:solidFill>
                <a:latin typeface="モトヤアポロ Heavy"/>
                <a:ea typeface="モトヤアポロ Heavy"/>
                <a:cs typeface="モトヤアポロ Heavy"/>
                <a:sym typeface="モトヤアポロ Heavy"/>
              </a:rPr>
              <a:t>01</a:t>
            </a:r>
          </a:p>
        </p:txBody>
      </p:sp>
      <p:sp>
        <p:nvSpPr>
          <p:cNvPr id="23" name="TextBox 23"/>
          <p:cNvSpPr txBox="1"/>
          <p:nvPr/>
        </p:nvSpPr>
        <p:spPr>
          <a:xfrm>
            <a:off x="4028897" y="804524"/>
            <a:ext cx="10639178"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INTRODUCTION</a:t>
            </a:r>
          </a:p>
        </p:txBody>
      </p:sp>
      <p:sp>
        <p:nvSpPr>
          <p:cNvPr id="24" name="TextBox 24"/>
          <p:cNvSpPr txBox="1"/>
          <p:nvPr/>
        </p:nvSpPr>
        <p:spPr>
          <a:xfrm>
            <a:off x="2350632" y="2561328"/>
            <a:ext cx="4600982" cy="1539875"/>
          </a:xfrm>
          <a:prstGeom prst="rect">
            <a:avLst/>
          </a:prstGeom>
        </p:spPr>
        <p:txBody>
          <a:bodyPr lIns="0" tIns="0" rIns="0" bIns="0" rtlCol="0" anchor="t">
            <a:spAutoFit/>
          </a:bodyPr>
          <a:lstStyle/>
          <a:p>
            <a:pPr algn="ctr">
              <a:lnSpc>
                <a:spcPts val="4899"/>
              </a:lnSpc>
            </a:pPr>
            <a:r>
              <a:rPr lang="en-US" sz="3499" spc="62">
                <a:solidFill>
                  <a:srgbClr val="504E43"/>
                </a:solidFill>
                <a:latin typeface="モトヤアポロ Bold"/>
                <a:ea typeface="モトヤアポロ Bold"/>
                <a:cs typeface="モトヤアポロ Bold"/>
                <a:sym typeface="モトヤアポロ Bold"/>
              </a:rPr>
              <a:t>The House Price Market</a:t>
            </a:r>
          </a:p>
        </p:txBody>
      </p:sp>
      <p:sp>
        <p:nvSpPr>
          <p:cNvPr id="25" name="TextBox 25"/>
          <p:cNvSpPr txBox="1"/>
          <p:nvPr/>
        </p:nvSpPr>
        <p:spPr>
          <a:xfrm>
            <a:off x="7208789" y="5791362"/>
            <a:ext cx="9015569" cy="2515235"/>
          </a:xfrm>
          <a:prstGeom prst="rect">
            <a:avLst/>
          </a:prstGeom>
        </p:spPr>
        <p:txBody>
          <a:bodyPr lIns="0" tIns="0" rIns="0" bIns="0" rtlCol="0" anchor="t">
            <a:spAutoFit/>
          </a:bodyPr>
          <a:lstStyle/>
          <a:p>
            <a:pPr algn="l">
              <a:lnSpc>
                <a:spcPts val="3640"/>
              </a:lnSpc>
            </a:pPr>
            <a:r>
              <a:rPr lang="en-US" sz="2600" spc="46" dirty="0">
                <a:solidFill>
                  <a:srgbClr val="000000"/>
                </a:solidFill>
                <a:latin typeface="モトヤアポロ Bold"/>
                <a:ea typeface="モトヤアポロ Bold"/>
                <a:cs typeface="モトヤアポロ Bold"/>
                <a:sym typeface="モトヤアポロ Bold"/>
              </a:rPr>
              <a:t>Spatial-temporal modelling combines the assumption that a time series as well as a spatial dependency exists within the data. Spatial-temporal modelling can be used in other areas such as epidemiology and environmental science</a:t>
            </a:r>
          </a:p>
        </p:txBody>
      </p:sp>
      <p:sp>
        <p:nvSpPr>
          <p:cNvPr id="26" name="TextBox 26"/>
          <p:cNvSpPr txBox="1"/>
          <p:nvPr/>
        </p:nvSpPr>
        <p:spPr>
          <a:xfrm>
            <a:off x="2350632" y="5633967"/>
            <a:ext cx="4615890" cy="1562649"/>
          </a:xfrm>
          <a:prstGeom prst="rect">
            <a:avLst/>
          </a:prstGeom>
        </p:spPr>
        <p:txBody>
          <a:bodyPr lIns="0" tIns="0" rIns="0" bIns="0" rtlCol="0" anchor="t">
            <a:spAutoFit/>
          </a:bodyPr>
          <a:lstStyle/>
          <a:p>
            <a:pPr algn="ctr">
              <a:lnSpc>
                <a:spcPts val="4915"/>
              </a:lnSpc>
            </a:pPr>
            <a:r>
              <a:rPr lang="en-US" sz="3511" spc="63">
                <a:solidFill>
                  <a:srgbClr val="504E43"/>
                </a:solidFill>
                <a:latin typeface="モトヤアポロ Bold"/>
                <a:ea typeface="モトヤアポロ Bold"/>
                <a:cs typeface="モトヤアポロ Bold"/>
                <a:sym typeface="モトヤアポロ Bold"/>
              </a:rPr>
              <a:t>Spatial-temporal moddeling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217266"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31872" y="266700"/>
            <a:ext cx="16032490" cy="9849143"/>
            <a:chOff x="0" y="0"/>
            <a:chExt cx="4222549" cy="2594013"/>
          </a:xfrm>
        </p:grpSpPr>
        <p:sp>
          <p:nvSpPr>
            <p:cNvPr id="6" name="Freeform 6"/>
            <p:cNvSpPr/>
            <p:nvPr/>
          </p:nvSpPr>
          <p:spPr>
            <a:xfrm>
              <a:off x="0" y="0"/>
              <a:ext cx="4222549" cy="2594013"/>
            </a:xfrm>
            <a:custGeom>
              <a:avLst/>
              <a:gdLst/>
              <a:ahLst/>
              <a:cxnLst/>
              <a:rect l="l" t="t" r="r" b="b"/>
              <a:pathLst>
                <a:path w="4222549" h="2594013">
                  <a:moveTo>
                    <a:pt x="24627" y="0"/>
                  </a:moveTo>
                  <a:lnTo>
                    <a:pt x="4197922" y="0"/>
                  </a:lnTo>
                  <a:cubicBezTo>
                    <a:pt x="4211523" y="0"/>
                    <a:pt x="4222549" y="11026"/>
                    <a:pt x="4222549" y="24627"/>
                  </a:cubicBezTo>
                  <a:lnTo>
                    <a:pt x="4222549" y="2569386"/>
                  </a:lnTo>
                  <a:cubicBezTo>
                    <a:pt x="4222549" y="2582987"/>
                    <a:pt x="4211523" y="2594013"/>
                    <a:pt x="4197922" y="2594013"/>
                  </a:cubicBezTo>
                  <a:lnTo>
                    <a:pt x="24627" y="2594013"/>
                  </a:lnTo>
                  <a:cubicBezTo>
                    <a:pt x="11026" y="2594013"/>
                    <a:pt x="0" y="2582987"/>
                    <a:pt x="0" y="2569386"/>
                  </a:cubicBezTo>
                  <a:lnTo>
                    <a:pt x="0" y="24627"/>
                  </a:lnTo>
                  <a:cubicBezTo>
                    <a:pt x="0" y="11026"/>
                    <a:pt x="11026" y="0"/>
                    <a:pt x="24627"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22549" cy="2660688"/>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6986574" y="260219"/>
            <a:ext cx="1564148" cy="1038704"/>
          </a:xfrm>
          <a:custGeom>
            <a:avLst/>
            <a:gdLst/>
            <a:ahLst/>
            <a:cxnLst/>
            <a:rect l="l" t="t" r="r" b="b"/>
            <a:pathLst>
              <a:path w="1564148" h="1038704">
                <a:moveTo>
                  <a:pt x="0" y="0"/>
                </a:moveTo>
                <a:lnTo>
                  <a:pt x="1564148" y="0"/>
                </a:lnTo>
                <a:lnTo>
                  <a:pt x="1564148"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16996578" y="1759984"/>
            <a:ext cx="1564148" cy="1038704"/>
          </a:xfrm>
          <a:custGeom>
            <a:avLst/>
            <a:gdLst/>
            <a:ahLst/>
            <a:cxnLst/>
            <a:rect l="l" t="t" r="r" b="b"/>
            <a:pathLst>
              <a:path w="1564148" h="1038704">
                <a:moveTo>
                  <a:pt x="0" y="0"/>
                </a:moveTo>
                <a:lnTo>
                  <a:pt x="1564148" y="0"/>
                </a:lnTo>
                <a:lnTo>
                  <a:pt x="1564148"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a:off x="17006582" y="3259749"/>
            <a:ext cx="1564148" cy="1038704"/>
          </a:xfrm>
          <a:custGeom>
            <a:avLst/>
            <a:gdLst/>
            <a:ahLst/>
            <a:cxnLst/>
            <a:rect l="l" t="t" r="r" b="b"/>
            <a:pathLst>
              <a:path w="1564148" h="1038704">
                <a:moveTo>
                  <a:pt x="0" y="0"/>
                </a:moveTo>
                <a:lnTo>
                  <a:pt x="1564148" y="0"/>
                </a:lnTo>
                <a:lnTo>
                  <a:pt x="1564148"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5400000">
            <a:off x="17006582" y="4781155"/>
            <a:ext cx="1564148" cy="1038704"/>
          </a:xfrm>
          <a:custGeom>
            <a:avLst/>
            <a:gdLst/>
            <a:ahLst/>
            <a:cxnLst/>
            <a:rect l="l" t="t" r="r" b="b"/>
            <a:pathLst>
              <a:path w="1564148" h="1038704">
                <a:moveTo>
                  <a:pt x="0" y="0"/>
                </a:moveTo>
                <a:lnTo>
                  <a:pt x="1564148" y="0"/>
                </a:lnTo>
                <a:lnTo>
                  <a:pt x="1564148"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rot="5400000">
            <a:off x="17016586" y="6280920"/>
            <a:ext cx="1564148" cy="1038704"/>
          </a:xfrm>
          <a:custGeom>
            <a:avLst/>
            <a:gdLst/>
            <a:ahLst/>
            <a:cxnLst/>
            <a:rect l="l" t="t" r="r" b="b"/>
            <a:pathLst>
              <a:path w="1564148" h="1038704">
                <a:moveTo>
                  <a:pt x="0" y="0"/>
                </a:moveTo>
                <a:lnTo>
                  <a:pt x="1564148" y="0"/>
                </a:lnTo>
                <a:lnTo>
                  <a:pt x="1564148"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5400000">
            <a:off x="17026590" y="7780685"/>
            <a:ext cx="1564148" cy="1038704"/>
          </a:xfrm>
          <a:custGeom>
            <a:avLst/>
            <a:gdLst/>
            <a:ahLst/>
            <a:cxnLst/>
            <a:rect l="l" t="t" r="r" b="b"/>
            <a:pathLst>
              <a:path w="1564148" h="1038704">
                <a:moveTo>
                  <a:pt x="0" y="0"/>
                </a:moveTo>
                <a:lnTo>
                  <a:pt x="1564147" y="0"/>
                </a:lnTo>
                <a:lnTo>
                  <a:pt x="1564147"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5400000">
            <a:off x="17026590" y="9264293"/>
            <a:ext cx="1564148" cy="1038704"/>
          </a:xfrm>
          <a:custGeom>
            <a:avLst/>
            <a:gdLst/>
            <a:ahLst/>
            <a:cxnLst/>
            <a:rect l="l" t="t" r="r" b="b"/>
            <a:pathLst>
              <a:path w="1564148" h="1038704">
                <a:moveTo>
                  <a:pt x="0" y="0"/>
                </a:moveTo>
                <a:lnTo>
                  <a:pt x="1564147" y="0"/>
                </a:lnTo>
                <a:lnTo>
                  <a:pt x="1564147" y="1038704"/>
                </a:lnTo>
                <a:lnTo>
                  <a:pt x="0" y="1038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0311" y="77425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02</a:t>
            </a:r>
          </a:p>
        </p:txBody>
      </p:sp>
      <p:sp>
        <p:nvSpPr>
          <p:cNvPr id="16" name="TextBox 16"/>
          <p:cNvSpPr txBox="1"/>
          <p:nvPr/>
        </p:nvSpPr>
        <p:spPr>
          <a:xfrm>
            <a:off x="1382417" y="1266370"/>
            <a:ext cx="6410106" cy="2713435"/>
          </a:xfrm>
          <a:prstGeom prst="rect">
            <a:avLst/>
          </a:prstGeom>
        </p:spPr>
        <p:txBody>
          <a:bodyPr lIns="0" tIns="0" rIns="0" bIns="0" rtlCol="0" anchor="t">
            <a:spAutoFit/>
          </a:bodyPr>
          <a:lstStyle/>
          <a:p>
            <a:pPr algn="ctr">
              <a:lnSpc>
                <a:spcPts val="3635"/>
              </a:lnSpc>
            </a:pPr>
            <a:r>
              <a:rPr lang="en-US" sz="2596" spc="46" dirty="0">
                <a:solidFill>
                  <a:srgbClr val="504E43"/>
                </a:solidFill>
                <a:latin typeface="モトヤアポロ Light"/>
                <a:ea typeface="モトヤアポロ Light"/>
                <a:cs typeface="モトヤアポロ Light"/>
                <a:sym typeface="モトヤアポロ Light"/>
              </a:rPr>
              <a:t>Scottish government’s official statistics publication.</a:t>
            </a:r>
          </a:p>
          <a:p>
            <a:pPr algn="ctr">
              <a:lnSpc>
                <a:spcPts val="3635"/>
              </a:lnSpc>
            </a:pPr>
            <a:r>
              <a:rPr lang="en-US" sz="2596" spc="46" dirty="0">
                <a:solidFill>
                  <a:srgbClr val="504E43"/>
                </a:solidFill>
                <a:latin typeface="モトヤアポロ Light"/>
                <a:ea typeface="モトヤアポロ Light"/>
                <a:cs typeface="モトヤアポロ Light"/>
                <a:sym typeface="モトヤアポロ Light"/>
              </a:rPr>
              <a:t>Average of each data zones are used. </a:t>
            </a:r>
          </a:p>
          <a:p>
            <a:pPr algn="ctr">
              <a:lnSpc>
                <a:spcPts val="3635"/>
              </a:lnSpc>
            </a:pPr>
            <a:r>
              <a:rPr lang="en-US" sz="2596" spc="46" dirty="0">
                <a:solidFill>
                  <a:srgbClr val="504E43"/>
                </a:solidFill>
                <a:latin typeface="モトヤアポロ Light"/>
                <a:ea typeface="モトヤアポロ Light"/>
                <a:cs typeface="モトヤアポロ Light"/>
                <a:sym typeface="モトヤアポロ Light"/>
              </a:rPr>
              <a:t>These data zones were established in the 2011 census and divide Scotland into 6976 zones.  </a:t>
            </a:r>
          </a:p>
        </p:txBody>
      </p:sp>
      <p:sp>
        <p:nvSpPr>
          <p:cNvPr id="17" name="TextBox 17"/>
          <p:cNvSpPr txBox="1"/>
          <p:nvPr/>
        </p:nvSpPr>
        <p:spPr>
          <a:xfrm>
            <a:off x="1917411" y="201158"/>
            <a:ext cx="14773405"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DESCRIPTION OF DATA</a:t>
            </a:r>
          </a:p>
        </p:txBody>
      </p:sp>
      <p:sp>
        <p:nvSpPr>
          <p:cNvPr id="18" name="TextBox 18"/>
          <p:cNvSpPr txBox="1"/>
          <p:nvPr/>
        </p:nvSpPr>
        <p:spPr>
          <a:xfrm>
            <a:off x="8550739" y="1350962"/>
            <a:ext cx="8401540" cy="1254639"/>
          </a:xfrm>
          <a:prstGeom prst="rect">
            <a:avLst/>
          </a:prstGeom>
        </p:spPr>
        <p:txBody>
          <a:bodyPr lIns="0" tIns="0" rIns="0" bIns="0" rtlCol="0" anchor="t">
            <a:spAutoFit/>
          </a:bodyPr>
          <a:lstStyle/>
          <a:p>
            <a:pPr algn="ctr">
              <a:lnSpc>
                <a:spcPts val="3429"/>
              </a:lnSpc>
            </a:pPr>
            <a:r>
              <a:rPr lang="en-US" sz="2449" spc="44" dirty="0">
                <a:solidFill>
                  <a:srgbClr val="504E43"/>
                </a:solidFill>
                <a:latin typeface="モトヤアポロ Light"/>
                <a:ea typeface="モトヤアポロ Light"/>
                <a:cs typeface="モトヤアポロ Light"/>
                <a:sym typeface="モトヤアポロ Light"/>
              </a:rPr>
              <a:t>The </a:t>
            </a:r>
            <a:r>
              <a:rPr lang="en-US" sz="2449" spc="44" dirty="0">
                <a:solidFill>
                  <a:srgbClr val="504E43"/>
                </a:solidFill>
                <a:latin typeface="モトヤアポロ Bold"/>
                <a:ea typeface="モトヤアポロ Bold"/>
                <a:cs typeface="モトヤアポロ Bold"/>
                <a:sym typeface="モトヤアポロ Bold"/>
              </a:rPr>
              <a:t>response variable</a:t>
            </a:r>
            <a:r>
              <a:rPr lang="en-US" sz="2449" spc="44" dirty="0">
                <a:solidFill>
                  <a:srgbClr val="504E43"/>
                </a:solidFill>
                <a:latin typeface="モトヤアポロ Light"/>
                <a:ea typeface="モトヤアポロ Light"/>
                <a:cs typeface="モトヤアポロ Light"/>
                <a:sym typeface="モトヤアポロ Light"/>
              </a:rPr>
              <a:t> is the median property price for each data zone, from the years 2014 to 2018. </a:t>
            </a:r>
          </a:p>
          <a:p>
            <a:pPr algn="ctr">
              <a:lnSpc>
                <a:spcPts val="3429"/>
              </a:lnSpc>
            </a:pPr>
            <a:endParaRPr lang="en-US" sz="2449" spc="44" dirty="0">
              <a:solidFill>
                <a:srgbClr val="504E43"/>
              </a:solidFill>
              <a:latin typeface="モトヤアポロ Light"/>
              <a:ea typeface="モトヤアポロ Light"/>
              <a:cs typeface="モトヤアポロ Light"/>
              <a:sym typeface="モトヤアポロ Light"/>
            </a:endParaRPr>
          </a:p>
        </p:txBody>
      </p:sp>
      <p:sp>
        <p:nvSpPr>
          <p:cNvPr id="19" name="Freeform 19"/>
          <p:cNvSpPr/>
          <p:nvPr/>
        </p:nvSpPr>
        <p:spPr>
          <a:xfrm>
            <a:off x="11455882" y="3288983"/>
            <a:ext cx="5496398" cy="6659949"/>
          </a:xfrm>
          <a:custGeom>
            <a:avLst/>
            <a:gdLst/>
            <a:ahLst/>
            <a:cxnLst/>
            <a:rect l="l" t="t" r="r" b="b"/>
            <a:pathLst>
              <a:path w="5496398" h="6659949">
                <a:moveTo>
                  <a:pt x="0" y="0"/>
                </a:moveTo>
                <a:lnTo>
                  <a:pt x="5496398" y="0"/>
                </a:lnTo>
                <a:lnTo>
                  <a:pt x="5496398" y="6659949"/>
                </a:lnTo>
                <a:lnTo>
                  <a:pt x="0" y="6659949"/>
                </a:lnTo>
                <a:lnTo>
                  <a:pt x="0" y="0"/>
                </a:lnTo>
                <a:close/>
              </a:path>
            </a:pathLst>
          </a:custGeom>
          <a:blipFill>
            <a:blip r:embed="rId4"/>
            <a:stretch>
              <a:fillRect/>
            </a:stretch>
          </a:blipFill>
        </p:spPr>
        <p:txBody>
          <a:bodyPr/>
          <a:lstStyle/>
          <a:p>
            <a:endParaRPr lang="en-US"/>
          </a:p>
        </p:txBody>
      </p:sp>
      <p:grpSp>
        <p:nvGrpSpPr>
          <p:cNvPr id="20" name="Group 20"/>
          <p:cNvGrpSpPr/>
          <p:nvPr/>
        </p:nvGrpSpPr>
        <p:grpSpPr>
          <a:xfrm>
            <a:off x="1124680" y="6800272"/>
            <a:ext cx="5131355" cy="943993"/>
            <a:chOff x="0" y="0"/>
            <a:chExt cx="6841807" cy="1258657"/>
          </a:xfrm>
        </p:grpSpPr>
        <p:grpSp>
          <p:nvGrpSpPr>
            <p:cNvPr id="21" name="Group 21"/>
            <p:cNvGrpSpPr/>
            <p:nvPr/>
          </p:nvGrpSpPr>
          <p:grpSpPr>
            <a:xfrm>
              <a:off x="0" y="0"/>
              <a:ext cx="6841807" cy="1258657"/>
              <a:chOff x="0" y="0"/>
              <a:chExt cx="1351468" cy="248624"/>
            </a:xfrm>
          </p:grpSpPr>
          <p:sp>
            <p:nvSpPr>
              <p:cNvPr id="22" name="Freeform 22"/>
              <p:cNvSpPr/>
              <p:nvPr/>
            </p:nvSpPr>
            <p:spPr>
              <a:xfrm>
                <a:off x="0" y="0"/>
                <a:ext cx="1351468" cy="248624"/>
              </a:xfrm>
              <a:custGeom>
                <a:avLst/>
                <a:gdLst/>
                <a:ahLst/>
                <a:cxnLst/>
                <a:rect l="l" t="t" r="r" b="b"/>
                <a:pathLst>
                  <a:path w="1351468" h="248624">
                    <a:moveTo>
                      <a:pt x="124312" y="0"/>
                    </a:moveTo>
                    <a:lnTo>
                      <a:pt x="1227156" y="0"/>
                    </a:lnTo>
                    <a:cubicBezTo>
                      <a:pt x="1260126" y="0"/>
                      <a:pt x="1291745" y="13097"/>
                      <a:pt x="1315058" y="36410"/>
                    </a:cubicBezTo>
                    <a:cubicBezTo>
                      <a:pt x="1338371" y="59723"/>
                      <a:pt x="1351468" y="91342"/>
                      <a:pt x="1351468" y="124312"/>
                    </a:cubicBezTo>
                    <a:lnTo>
                      <a:pt x="1351468" y="124312"/>
                    </a:lnTo>
                    <a:cubicBezTo>
                      <a:pt x="1351468" y="157281"/>
                      <a:pt x="1338371" y="188900"/>
                      <a:pt x="1315058" y="212213"/>
                    </a:cubicBezTo>
                    <a:cubicBezTo>
                      <a:pt x="1291745" y="235526"/>
                      <a:pt x="1260126" y="248624"/>
                      <a:pt x="1227156"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23" name="TextBox 23"/>
              <p:cNvSpPr txBox="1"/>
              <p:nvPr/>
            </p:nvSpPr>
            <p:spPr>
              <a:xfrm>
                <a:off x="0" y="-66675"/>
                <a:ext cx="1351468" cy="315299"/>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94774" y="-18372"/>
              <a:ext cx="6539980" cy="952500"/>
            </a:xfrm>
            <a:prstGeom prst="rect">
              <a:avLst/>
            </a:prstGeom>
          </p:spPr>
          <p:txBody>
            <a:bodyPr lIns="0" tIns="0" rIns="0" bIns="0" rtlCol="0" anchor="t">
              <a:spAutoFit/>
            </a:bodyPr>
            <a:lstStyle/>
            <a:p>
              <a:pPr algn="ctr">
                <a:lnSpc>
                  <a:spcPts val="4200"/>
                </a:lnSpc>
              </a:pPr>
              <a:r>
                <a:rPr lang="en-US" sz="3000" spc="54" dirty="0">
                  <a:solidFill>
                    <a:srgbClr val="504E43"/>
                  </a:solidFill>
                  <a:latin typeface="モトヤアポロ Bold"/>
                  <a:ea typeface="モトヤアポロ Bold"/>
                  <a:cs typeface="モトヤアポロ Bold"/>
                  <a:sym typeface="モトヤアポロ Bold"/>
                </a:rPr>
                <a:t>Economic indicators</a:t>
              </a:r>
            </a:p>
          </p:txBody>
        </p:sp>
      </p:grpSp>
      <p:grpSp>
        <p:nvGrpSpPr>
          <p:cNvPr id="25" name="Group 25"/>
          <p:cNvGrpSpPr/>
          <p:nvPr/>
        </p:nvGrpSpPr>
        <p:grpSpPr>
          <a:xfrm>
            <a:off x="6324527" y="6800272"/>
            <a:ext cx="5131355" cy="943993"/>
            <a:chOff x="0" y="0"/>
            <a:chExt cx="6841807" cy="1258657"/>
          </a:xfrm>
        </p:grpSpPr>
        <p:grpSp>
          <p:nvGrpSpPr>
            <p:cNvPr id="26" name="Group 26"/>
            <p:cNvGrpSpPr/>
            <p:nvPr/>
          </p:nvGrpSpPr>
          <p:grpSpPr>
            <a:xfrm>
              <a:off x="0" y="0"/>
              <a:ext cx="6841807" cy="1258657"/>
              <a:chOff x="0" y="0"/>
              <a:chExt cx="1351468" cy="248624"/>
            </a:xfrm>
          </p:grpSpPr>
          <p:sp>
            <p:nvSpPr>
              <p:cNvPr id="27" name="Freeform 27"/>
              <p:cNvSpPr/>
              <p:nvPr/>
            </p:nvSpPr>
            <p:spPr>
              <a:xfrm>
                <a:off x="0" y="0"/>
                <a:ext cx="1351468" cy="248624"/>
              </a:xfrm>
              <a:custGeom>
                <a:avLst/>
                <a:gdLst/>
                <a:ahLst/>
                <a:cxnLst/>
                <a:rect l="l" t="t" r="r" b="b"/>
                <a:pathLst>
                  <a:path w="1351468" h="248624">
                    <a:moveTo>
                      <a:pt x="124312" y="0"/>
                    </a:moveTo>
                    <a:lnTo>
                      <a:pt x="1227156" y="0"/>
                    </a:lnTo>
                    <a:cubicBezTo>
                      <a:pt x="1260126" y="0"/>
                      <a:pt x="1291745" y="13097"/>
                      <a:pt x="1315058" y="36410"/>
                    </a:cubicBezTo>
                    <a:cubicBezTo>
                      <a:pt x="1338371" y="59723"/>
                      <a:pt x="1351468" y="91342"/>
                      <a:pt x="1351468" y="124312"/>
                    </a:cubicBezTo>
                    <a:lnTo>
                      <a:pt x="1351468" y="124312"/>
                    </a:lnTo>
                    <a:cubicBezTo>
                      <a:pt x="1351468" y="157281"/>
                      <a:pt x="1338371" y="188900"/>
                      <a:pt x="1315058" y="212213"/>
                    </a:cubicBezTo>
                    <a:cubicBezTo>
                      <a:pt x="1291745" y="235526"/>
                      <a:pt x="1260126" y="248624"/>
                      <a:pt x="1227156"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28" name="TextBox 28"/>
              <p:cNvSpPr txBox="1"/>
              <p:nvPr/>
            </p:nvSpPr>
            <p:spPr>
              <a:xfrm>
                <a:off x="0" y="-66675"/>
                <a:ext cx="1351468" cy="315299"/>
              </a:xfrm>
              <a:prstGeom prst="rect">
                <a:avLst/>
              </a:prstGeom>
            </p:spPr>
            <p:txBody>
              <a:bodyPr lIns="50800" tIns="50800" rIns="50800" bIns="50800" rtlCol="0" anchor="ctr"/>
              <a:lstStyle/>
              <a:p>
                <a:pPr algn="ctr">
                  <a:lnSpc>
                    <a:spcPts val="3360"/>
                  </a:lnSpc>
                </a:pPr>
                <a:endParaRPr/>
              </a:p>
            </p:txBody>
          </p:sp>
        </p:grpSp>
        <p:sp>
          <p:nvSpPr>
            <p:cNvPr id="29" name="TextBox 29"/>
            <p:cNvSpPr txBox="1"/>
            <p:nvPr/>
          </p:nvSpPr>
          <p:spPr>
            <a:xfrm>
              <a:off x="94774" y="-18372"/>
              <a:ext cx="6539980" cy="952500"/>
            </a:xfrm>
            <a:prstGeom prst="rect">
              <a:avLst/>
            </a:prstGeom>
          </p:spPr>
          <p:txBody>
            <a:bodyPr lIns="0" tIns="0" rIns="0" bIns="0" rtlCol="0" anchor="t">
              <a:spAutoFit/>
            </a:bodyPr>
            <a:lstStyle/>
            <a:p>
              <a:pPr algn="ctr">
                <a:lnSpc>
                  <a:spcPts val="4200"/>
                </a:lnSpc>
              </a:pPr>
              <a:r>
                <a:rPr lang="en-US" sz="3000" spc="54" dirty="0">
                  <a:solidFill>
                    <a:srgbClr val="504E43"/>
                  </a:solidFill>
                  <a:latin typeface="モトヤアポロ Bold"/>
                  <a:ea typeface="モトヤアポロ Bold"/>
                  <a:cs typeface="モトヤアポロ Bold"/>
                  <a:sym typeface="モトヤアポロ Bold"/>
                </a:rPr>
                <a:t>Accessibility of the zone</a:t>
              </a:r>
            </a:p>
          </p:txBody>
        </p:sp>
      </p:grpSp>
      <p:grpSp>
        <p:nvGrpSpPr>
          <p:cNvPr id="30" name="Group 30"/>
          <p:cNvGrpSpPr/>
          <p:nvPr/>
        </p:nvGrpSpPr>
        <p:grpSpPr>
          <a:xfrm>
            <a:off x="1124680" y="7811312"/>
            <a:ext cx="5131355" cy="943993"/>
            <a:chOff x="0" y="0"/>
            <a:chExt cx="6841807" cy="1258657"/>
          </a:xfrm>
        </p:grpSpPr>
        <p:grpSp>
          <p:nvGrpSpPr>
            <p:cNvPr id="31" name="Group 31"/>
            <p:cNvGrpSpPr/>
            <p:nvPr/>
          </p:nvGrpSpPr>
          <p:grpSpPr>
            <a:xfrm>
              <a:off x="0" y="0"/>
              <a:ext cx="6841807" cy="1258657"/>
              <a:chOff x="0" y="0"/>
              <a:chExt cx="1351468" cy="248624"/>
            </a:xfrm>
          </p:grpSpPr>
          <p:sp>
            <p:nvSpPr>
              <p:cNvPr id="32" name="Freeform 32"/>
              <p:cNvSpPr/>
              <p:nvPr/>
            </p:nvSpPr>
            <p:spPr>
              <a:xfrm>
                <a:off x="0" y="0"/>
                <a:ext cx="1351468" cy="248624"/>
              </a:xfrm>
              <a:custGeom>
                <a:avLst/>
                <a:gdLst/>
                <a:ahLst/>
                <a:cxnLst/>
                <a:rect l="l" t="t" r="r" b="b"/>
                <a:pathLst>
                  <a:path w="1351468" h="248624">
                    <a:moveTo>
                      <a:pt x="124312" y="0"/>
                    </a:moveTo>
                    <a:lnTo>
                      <a:pt x="1227156" y="0"/>
                    </a:lnTo>
                    <a:cubicBezTo>
                      <a:pt x="1260126" y="0"/>
                      <a:pt x="1291745" y="13097"/>
                      <a:pt x="1315058" y="36410"/>
                    </a:cubicBezTo>
                    <a:cubicBezTo>
                      <a:pt x="1338371" y="59723"/>
                      <a:pt x="1351468" y="91342"/>
                      <a:pt x="1351468" y="124312"/>
                    </a:cubicBezTo>
                    <a:lnTo>
                      <a:pt x="1351468" y="124312"/>
                    </a:lnTo>
                    <a:cubicBezTo>
                      <a:pt x="1351468" y="157281"/>
                      <a:pt x="1338371" y="188900"/>
                      <a:pt x="1315058" y="212213"/>
                    </a:cubicBezTo>
                    <a:cubicBezTo>
                      <a:pt x="1291745" y="235526"/>
                      <a:pt x="1260126" y="248624"/>
                      <a:pt x="1227156"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33" name="TextBox 33"/>
              <p:cNvSpPr txBox="1"/>
              <p:nvPr/>
            </p:nvSpPr>
            <p:spPr>
              <a:xfrm>
                <a:off x="0" y="-66675"/>
                <a:ext cx="1351468" cy="315299"/>
              </a:xfrm>
              <a:prstGeom prst="rect">
                <a:avLst/>
              </a:prstGeom>
            </p:spPr>
            <p:txBody>
              <a:bodyPr lIns="50800" tIns="50800" rIns="50800" bIns="50800" rtlCol="0" anchor="ctr"/>
              <a:lstStyle/>
              <a:p>
                <a:pPr algn="ctr">
                  <a:lnSpc>
                    <a:spcPts val="3360"/>
                  </a:lnSpc>
                </a:pPr>
                <a:endParaRPr/>
              </a:p>
            </p:txBody>
          </p:sp>
        </p:grpSp>
        <p:sp>
          <p:nvSpPr>
            <p:cNvPr id="34" name="TextBox 34"/>
            <p:cNvSpPr txBox="1"/>
            <p:nvPr/>
          </p:nvSpPr>
          <p:spPr>
            <a:xfrm>
              <a:off x="94774" y="-18372"/>
              <a:ext cx="6539980" cy="952500"/>
            </a:xfrm>
            <a:prstGeom prst="rect">
              <a:avLst/>
            </a:prstGeom>
          </p:spPr>
          <p:txBody>
            <a:bodyPr lIns="0" tIns="0" rIns="0" bIns="0" rtlCol="0" anchor="t">
              <a:spAutoFit/>
            </a:bodyPr>
            <a:lstStyle/>
            <a:p>
              <a:pPr algn="ctr">
                <a:lnSpc>
                  <a:spcPts val="4200"/>
                </a:lnSpc>
              </a:pPr>
              <a:r>
                <a:rPr lang="en-US" sz="3000" spc="54" dirty="0">
                  <a:solidFill>
                    <a:srgbClr val="504E43"/>
                  </a:solidFill>
                  <a:latin typeface="モトヤアポロ Bold"/>
                  <a:ea typeface="モトヤアポロ Bold"/>
                  <a:cs typeface="モトヤアポロ Bold"/>
                  <a:sym typeface="モトヤアポロ Bold"/>
                </a:rPr>
                <a:t>Health indicators</a:t>
              </a:r>
            </a:p>
          </p:txBody>
        </p:sp>
      </p:grpSp>
      <p:grpSp>
        <p:nvGrpSpPr>
          <p:cNvPr id="35" name="Group 35"/>
          <p:cNvGrpSpPr/>
          <p:nvPr/>
        </p:nvGrpSpPr>
        <p:grpSpPr>
          <a:xfrm>
            <a:off x="6324527" y="7828041"/>
            <a:ext cx="5131355" cy="943993"/>
            <a:chOff x="0" y="0"/>
            <a:chExt cx="6841807" cy="1258657"/>
          </a:xfrm>
        </p:grpSpPr>
        <p:grpSp>
          <p:nvGrpSpPr>
            <p:cNvPr id="36" name="Group 36"/>
            <p:cNvGrpSpPr/>
            <p:nvPr/>
          </p:nvGrpSpPr>
          <p:grpSpPr>
            <a:xfrm>
              <a:off x="0" y="0"/>
              <a:ext cx="6841807" cy="1258657"/>
              <a:chOff x="0" y="0"/>
              <a:chExt cx="1351468" cy="248624"/>
            </a:xfrm>
          </p:grpSpPr>
          <p:sp>
            <p:nvSpPr>
              <p:cNvPr id="37" name="Freeform 37"/>
              <p:cNvSpPr/>
              <p:nvPr/>
            </p:nvSpPr>
            <p:spPr>
              <a:xfrm>
                <a:off x="0" y="0"/>
                <a:ext cx="1351468" cy="248624"/>
              </a:xfrm>
              <a:custGeom>
                <a:avLst/>
                <a:gdLst/>
                <a:ahLst/>
                <a:cxnLst/>
                <a:rect l="l" t="t" r="r" b="b"/>
                <a:pathLst>
                  <a:path w="1351468" h="248624">
                    <a:moveTo>
                      <a:pt x="124312" y="0"/>
                    </a:moveTo>
                    <a:lnTo>
                      <a:pt x="1227156" y="0"/>
                    </a:lnTo>
                    <a:cubicBezTo>
                      <a:pt x="1260126" y="0"/>
                      <a:pt x="1291745" y="13097"/>
                      <a:pt x="1315058" y="36410"/>
                    </a:cubicBezTo>
                    <a:cubicBezTo>
                      <a:pt x="1338371" y="59723"/>
                      <a:pt x="1351468" y="91342"/>
                      <a:pt x="1351468" y="124312"/>
                    </a:cubicBezTo>
                    <a:lnTo>
                      <a:pt x="1351468" y="124312"/>
                    </a:lnTo>
                    <a:cubicBezTo>
                      <a:pt x="1351468" y="157281"/>
                      <a:pt x="1338371" y="188900"/>
                      <a:pt x="1315058" y="212213"/>
                    </a:cubicBezTo>
                    <a:cubicBezTo>
                      <a:pt x="1291745" y="235526"/>
                      <a:pt x="1260126" y="248624"/>
                      <a:pt x="1227156"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38" name="TextBox 38"/>
              <p:cNvSpPr txBox="1"/>
              <p:nvPr/>
            </p:nvSpPr>
            <p:spPr>
              <a:xfrm>
                <a:off x="0" y="-66675"/>
                <a:ext cx="1351468" cy="315299"/>
              </a:xfrm>
              <a:prstGeom prst="rect">
                <a:avLst/>
              </a:prstGeom>
            </p:spPr>
            <p:txBody>
              <a:bodyPr lIns="50800" tIns="50800" rIns="50800" bIns="50800" rtlCol="0" anchor="ctr"/>
              <a:lstStyle/>
              <a:p>
                <a:pPr algn="ctr">
                  <a:lnSpc>
                    <a:spcPts val="3360"/>
                  </a:lnSpc>
                </a:pPr>
                <a:endParaRPr/>
              </a:p>
            </p:txBody>
          </p:sp>
        </p:grpSp>
        <p:sp>
          <p:nvSpPr>
            <p:cNvPr id="39" name="TextBox 39"/>
            <p:cNvSpPr txBox="1"/>
            <p:nvPr/>
          </p:nvSpPr>
          <p:spPr>
            <a:xfrm>
              <a:off x="94774" y="-18372"/>
              <a:ext cx="6539980" cy="952500"/>
            </a:xfrm>
            <a:prstGeom prst="rect">
              <a:avLst/>
            </a:prstGeom>
          </p:spPr>
          <p:txBody>
            <a:bodyPr lIns="0" tIns="0" rIns="0" bIns="0" rtlCol="0" anchor="t">
              <a:spAutoFit/>
            </a:bodyPr>
            <a:lstStyle/>
            <a:p>
              <a:pPr algn="ctr">
                <a:lnSpc>
                  <a:spcPts val="4200"/>
                </a:lnSpc>
              </a:pPr>
              <a:r>
                <a:rPr lang="en-US" sz="3000" spc="54" dirty="0">
                  <a:solidFill>
                    <a:srgbClr val="504E43"/>
                  </a:solidFill>
                  <a:latin typeface="モトヤアポロ Bold"/>
                  <a:ea typeface="モトヤアポロ Bold"/>
                  <a:cs typeface="モトヤアポロ Bold"/>
                  <a:sym typeface="モトヤアポロ Bold"/>
                </a:rPr>
                <a:t>Description of data zone</a:t>
              </a:r>
            </a:p>
          </p:txBody>
        </p:sp>
      </p:grpSp>
      <p:grpSp>
        <p:nvGrpSpPr>
          <p:cNvPr id="40" name="Group 40"/>
          <p:cNvGrpSpPr/>
          <p:nvPr/>
        </p:nvGrpSpPr>
        <p:grpSpPr>
          <a:xfrm>
            <a:off x="3690357" y="8802991"/>
            <a:ext cx="5131355" cy="943993"/>
            <a:chOff x="0" y="0"/>
            <a:chExt cx="6841807" cy="1258657"/>
          </a:xfrm>
        </p:grpSpPr>
        <p:grpSp>
          <p:nvGrpSpPr>
            <p:cNvPr id="41" name="Group 41"/>
            <p:cNvGrpSpPr/>
            <p:nvPr/>
          </p:nvGrpSpPr>
          <p:grpSpPr>
            <a:xfrm>
              <a:off x="0" y="0"/>
              <a:ext cx="6841807" cy="1258657"/>
              <a:chOff x="0" y="0"/>
              <a:chExt cx="1351468" cy="248624"/>
            </a:xfrm>
          </p:grpSpPr>
          <p:sp>
            <p:nvSpPr>
              <p:cNvPr id="42" name="Freeform 42"/>
              <p:cNvSpPr/>
              <p:nvPr/>
            </p:nvSpPr>
            <p:spPr>
              <a:xfrm>
                <a:off x="0" y="0"/>
                <a:ext cx="1351468" cy="248624"/>
              </a:xfrm>
              <a:custGeom>
                <a:avLst/>
                <a:gdLst/>
                <a:ahLst/>
                <a:cxnLst/>
                <a:rect l="l" t="t" r="r" b="b"/>
                <a:pathLst>
                  <a:path w="1351468" h="248624">
                    <a:moveTo>
                      <a:pt x="124312" y="0"/>
                    </a:moveTo>
                    <a:lnTo>
                      <a:pt x="1227156" y="0"/>
                    </a:lnTo>
                    <a:cubicBezTo>
                      <a:pt x="1260126" y="0"/>
                      <a:pt x="1291745" y="13097"/>
                      <a:pt x="1315058" y="36410"/>
                    </a:cubicBezTo>
                    <a:cubicBezTo>
                      <a:pt x="1338371" y="59723"/>
                      <a:pt x="1351468" y="91342"/>
                      <a:pt x="1351468" y="124312"/>
                    </a:cubicBezTo>
                    <a:lnTo>
                      <a:pt x="1351468" y="124312"/>
                    </a:lnTo>
                    <a:cubicBezTo>
                      <a:pt x="1351468" y="157281"/>
                      <a:pt x="1338371" y="188900"/>
                      <a:pt x="1315058" y="212213"/>
                    </a:cubicBezTo>
                    <a:cubicBezTo>
                      <a:pt x="1291745" y="235526"/>
                      <a:pt x="1260126" y="248624"/>
                      <a:pt x="1227156"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43" name="TextBox 43"/>
              <p:cNvSpPr txBox="1"/>
              <p:nvPr/>
            </p:nvSpPr>
            <p:spPr>
              <a:xfrm>
                <a:off x="0" y="-66675"/>
                <a:ext cx="1351468" cy="315299"/>
              </a:xfrm>
              <a:prstGeom prst="rect">
                <a:avLst/>
              </a:prstGeom>
            </p:spPr>
            <p:txBody>
              <a:bodyPr lIns="50800" tIns="50800" rIns="50800" bIns="50800" rtlCol="0" anchor="ctr"/>
              <a:lstStyle/>
              <a:p>
                <a:pPr algn="ctr">
                  <a:lnSpc>
                    <a:spcPts val="3360"/>
                  </a:lnSpc>
                </a:pPr>
                <a:endParaRPr/>
              </a:p>
            </p:txBody>
          </p:sp>
        </p:grpSp>
        <p:sp>
          <p:nvSpPr>
            <p:cNvPr id="44" name="TextBox 44"/>
            <p:cNvSpPr txBox="1"/>
            <p:nvPr/>
          </p:nvSpPr>
          <p:spPr>
            <a:xfrm>
              <a:off x="94774" y="-18372"/>
              <a:ext cx="6539980" cy="952500"/>
            </a:xfrm>
            <a:prstGeom prst="rect">
              <a:avLst/>
            </a:prstGeom>
          </p:spPr>
          <p:txBody>
            <a:bodyPr lIns="0" tIns="0" rIns="0" bIns="0" rtlCol="0" anchor="t">
              <a:spAutoFit/>
            </a:bodyPr>
            <a:lstStyle/>
            <a:p>
              <a:pPr algn="ctr">
                <a:lnSpc>
                  <a:spcPts val="4200"/>
                </a:lnSpc>
              </a:pPr>
              <a:r>
                <a:rPr lang="en-US" sz="3000" spc="54" dirty="0">
                  <a:solidFill>
                    <a:srgbClr val="504E43"/>
                  </a:solidFill>
                  <a:latin typeface="モトヤアポロ Bold"/>
                  <a:ea typeface="モトヤアポロ Bold"/>
                  <a:cs typeface="モトヤアポロ Bold"/>
                  <a:sym typeface="モトヤアポロ Bold"/>
                </a:rPr>
                <a:t>Geographical outline</a:t>
              </a:r>
            </a:p>
          </p:txBody>
        </p:sp>
      </p:grpSp>
      <p:sp>
        <p:nvSpPr>
          <p:cNvPr id="45" name="TextBox 45"/>
          <p:cNvSpPr txBox="1"/>
          <p:nvPr/>
        </p:nvSpPr>
        <p:spPr>
          <a:xfrm>
            <a:off x="1247596" y="5610578"/>
            <a:ext cx="10016877" cy="770339"/>
          </a:xfrm>
          <a:prstGeom prst="rect">
            <a:avLst/>
          </a:prstGeom>
        </p:spPr>
        <p:txBody>
          <a:bodyPr lIns="0" tIns="0" rIns="0" bIns="0" rtlCol="0" anchor="t">
            <a:spAutoFit/>
          </a:bodyPr>
          <a:lstStyle/>
          <a:p>
            <a:pPr algn="ctr">
              <a:lnSpc>
                <a:spcPts val="3220"/>
              </a:lnSpc>
            </a:pPr>
            <a:r>
              <a:rPr lang="en-US" sz="2300" spc="41" dirty="0">
                <a:solidFill>
                  <a:srgbClr val="504E43"/>
                </a:solidFill>
                <a:latin typeface="モトヤアポロ Light"/>
                <a:ea typeface="モトヤアポロ Light"/>
                <a:cs typeface="モトヤアポロ Light"/>
                <a:sym typeface="モトヤアポロ Light"/>
              </a:rPr>
              <a:t>As the </a:t>
            </a:r>
            <a:r>
              <a:rPr lang="en-US" sz="2300" spc="41" dirty="0">
                <a:solidFill>
                  <a:srgbClr val="504E43"/>
                </a:solidFill>
                <a:latin typeface="モトヤアポロ Bold"/>
                <a:ea typeface="モトヤアポロ Bold"/>
                <a:cs typeface="モトヤアポロ Bold"/>
                <a:sym typeface="モトヤアポロ Bold"/>
              </a:rPr>
              <a:t>covariates</a:t>
            </a:r>
            <a:r>
              <a:rPr lang="en-US" sz="2300" spc="41" dirty="0">
                <a:solidFill>
                  <a:srgbClr val="504E43"/>
                </a:solidFill>
                <a:latin typeface="モトヤアポロ Light"/>
                <a:ea typeface="モトヤアポロ Light"/>
                <a:cs typeface="モトヤアポロ Light"/>
                <a:sym typeface="モトヤアポロ Light"/>
              </a:rPr>
              <a:t>  are not fully available across the years, covariates are selected for a single year, mostly data available close to the year 2016.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104054"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312087"/>
            <a:ext cx="16201546" cy="9837238"/>
            <a:chOff x="0" y="0"/>
            <a:chExt cx="4267074" cy="2590877"/>
          </a:xfrm>
        </p:grpSpPr>
        <p:sp>
          <p:nvSpPr>
            <p:cNvPr id="6" name="Freeform 6"/>
            <p:cNvSpPr/>
            <p:nvPr/>
          </p:nvSpPr>
          <p:spPr>
            <a:xfrm>
              <a:off x="0" y="0"/>
              <a:ext cx="4267074" cy="2590878"/>
            </a:xfrm>
            <a:custGeom>
              <a:avLst/>
              <a:gdLst/>
              <a:ahLst/>
              <a:cxnLst/>
              <a:rect l="l" t="t" r="r" b="b"/>
              <a:pathLst>
                <a:path w="4267074" h="2590878">
                  <a:moveTo>
                    <a:pt x="24370" y="0"/>
                  </a:moveTo>
                  <a:lnTo>
                    <a:pt x="4242704" y="0"/>
                  </a:lnTo>
                  <a:cubicBezTo>
                    <a:pt x="4256163" y="0"/>
                    <a:pt x="4267074" y="10911"/>
                    <a:pt x="4267074" y="24370"/>
                  </a:cubicBezTo>
                  <a:lnTo>
                    <a:pt x="4267074" y="2566507"/>
                  </a:lnTo>
                  <a:cubicBezTo>
                    <a:pt x="4267074" y="2579967"/>
                    <a:pt x="4256163" y="2590878"/>
                    <a:pt x="4242704" y="2590878"/>
                  </a:cubicBezTo>
                  <a:lnTo>
                    <a:pt x="24370" y="2590878"/>
                  </a:lnTo>
                  <a:cubicBezTo>
                    <a:pt x="10911" y="2590878"/>
                    <a:pt x="0" y="2579967"/>
                    <a:pt x="0" y="2566507"/>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65755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143031" y="2907020"/>
            <a:ext cx="6204657" cy="1419487"/>
            <a:chOff x="0" y="0"/>
            <a:chExt cx="1634148" cy="373857"/>
          </a:xfrm>
        </p:grpSpPr>
        <p:sp>
          <p:nvSpPr>
            <p:cNvPr id="12" name="Freeform 12"/>
            <p:cNvSpPr/>
            <p:nvPr/>
          </p:nvSpPr>
          <p:spPr>
            <a:xfrm>
              <a:off x="0" y="0"/>
              <a:ext cx="1634148" cy="373857"/>
            </a:xfrm>
            <a:custGeom>
              <a:avLst/>
              <a:gdLst/>
              <a:ahLst/>
              <a:cxnLst/>
              <a:rect l="l" t="t" r="r" b="b"/>
              <a:pathLst>
                <a:path w="1634148" h="373857">
                  <a:moveTo>
                    <a:pt x="121033" y="0"/>
                  </a:moveTo>
                  <a:lnTo>
                    <a:pt x="1513116" y="0"/>
                  </a:lnTo>
                  <a:cubicBezTo>
                    <a:pt x="1545215" y="0"/>
                    <a:pt x="1576001" y="12752"/>
                    <a:pt x="1598699" y="35450"/>
                  </a:cubicBezTo>
                  <a:cubicBezTo>
                    <a:pt x="1621397" y="58148"/>
                    <a:pt x="1634148" y="88933"/>
                    <a:pt x="1634148" y="121033"/>
                  </a:cubicBezTo>
                  <a:lnTo>
                    <a:pt x="1634148" y="252824"/>
                  </a:lnTo>
                  <a:cubicBezTo>
                    <a:pt x="1634148" y="284924"/>
                    <a:pt x="1621397" y="315709"/>
                    <a:pt x="1598699" y="338407"/>
                  </a:cubicBezTo>
                  <a:cubicBezTo>
                    <a:pt x="1576001" y="361105"/>
                    <a:pt x="1545215" y="373857"/>
                    <a:pt x="1513116" y="373857"/>
                  </a:cubicBezTo>
                  <a:lnTo>
                    <a:pt x="121033" y="373857"/>
                  </a:lnTo>
                  <a:cubicBezTo>
                    <a:pt x="88933" y="373857"/>
                    <a:pt x="58148" y="361105"/>
                    <a:pt x="35450" y="338407"/>
                  </a:cubicBezTo>
                  <a:cubicBezTo>
                    <a:pt x="12752" y="315709"/>
                    <a:pt x="0" y="284924"/>
                    <a:pt x="0" y="252824"/>
                  </a:cubicBezTo>
                  <a:lnTo>
                    <a:pt x="0" y="121033"/>
                  </a:lnTo>
                  <a:cubicBezTo>
                    <a:pt x="0" y="88933"/>
                    <a:pt x="12752" y="58148"/>
                    <a:pt x="35450" y="35450"/>
                  </a:cubicBezTo>
                  <a:cubicBezTo>
                    <a:pt x="58148" y="12752"/>
                    <a:pt x="88933" y="0"/>
                    <a:pt x="121033" y="0"/>
                  </a:cubicBezTo>
                  <a:close/>
                </a:path>
              </a:pathLst>
            </a:custGeom>
            <a:solidFill>
              <a:srgbClr val="EAE2B6"/>
            </a:solidFill>
            <a:ln w="28575" cap="rnd">
              <a:solidFill>
                <a:srgbClr val="504E43"/>
              </a:solidFill>
              <a:prstDash val="lgDash"/>
              <a:round/>
            </a:ln>
          </p:spPr>
          <p:txBody>
            <a:bodyPr/>
            <a:lstStyle/>
            <a:p>
              <a:endParaRPr lang="en-US"/>
            </a:p>
          </p:txBody>
        </p:sp>
        <p:sp>
          <p:nvSpPr>
            <p:cNvPr id="13" name="TextBox 13"/>
            <p:cNvSpPr txBox="1"/>
            <p:nvPr/>
          </p:nvSpPr>
          <p:spPr>
            <a:xfrm>
              <a:off x="0" y="-66675"/>
              <a:ext cx="1634148" cy="440532"/>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7605732" y="2907020"/>
            <a:ext cx="9438761" cy="1792352"/>
            <a:chOff x="0" y="0"/>
            <a:chExt cx="12585014" cy="2389803"/>
          </a:xfrm>
        </p:grpSpPr>
        <p:grpSp>
          <p:nvGrpSpPr>
            <p:cNvPr id="15" name="Group 15"/>
            <p:cNvGrpSpPr/>
            <p:nvPr/>
          </p:nvGrpSpPr>
          <p:grpSpPr>
            <a:xfrm>
              <a:off x="0" y="0"/>
              <a:ext cx="12585014" cy="2389803"/>
              <a:chOff x="0" y="0"/>
              <a:chExt cx="2485929" cy="472060"/>
            </a:xfrm>
          </p:grpSpPr>
          <p:sp>
            <p:nvSpPr>
              <p:cNvPr id="16" name="Freeform 16"/>
              <p:cNvSpPr/>
              <p:nvPr/>
            </p:nvSpPr>
            <p:spPr>
              <a:xfrm>
                <a:off x="0" y="0"/>
                <a:ext cx="2485929" cy="472060"/>
              </a:xfrm>
              <a:custGeom>
                <a:avLst/>
                <a:gdLst/>
                <a:ahLst/>
                <a:cxnLst/>
                <a:rect l="l" t="t" r="r" b="b"/>
                <a:pathLst>
                  <a:path w="2485929" h="472060">
                    <a:moveTo>
                      <a:pt x="79562" y="0"/>
                    </a:moveTo>
                    <a:lnTo>
                      <a:pt x="2406367" y="0"/>
                    </a:lnTo>
                    <a:cubicBezTo>
                      <a:pt x="2427468" y="0"/>
                      <a:pt x="2447705" y="8382"/>
                      <a:pt x="2462625" y="23303"/>
                    </a:cubicBezTo>
                    <a:cubicBezTo>
                      <a:pt x="2477546" y="38224"/>
                      <a:pt x="2485929" y="58461"/>
                      <a:pt x="2485929" y="79562"/>
                    </a:cubicBezTo>
                    <a:lnTo>
                      <a:pt x="2485929" y="392498"/>
                    </a:lnTo>
                    <a:cubicBezTo>
                      <a:pt x="2485929" y="413599"/>
                      <a:pt x="2477546" y="433836"/>
                      <a:pt x="2462625" y="448757"/>
                    </a:cubicBezTo>
                    <a:cubicBezTo>
                      <a:pt x="2447705" y="463677"/>
                      <a:pt x="2427468" y="472060"/>
                      <a:pt x="2406367" y="472060"/>
                    </a:cubicBezTo>
                    <a:lnTo>
                      <a:pt x="79562" y="472060"/>
                    </a:lnTo>
                    <a:cubicBezTo>
                      <a:pt x="58461" y="472060"/>
                      <a:pt x="38224" y="463677"/>
                      <a:pt x="23303" y="448757"/>
                    </a:cubicBezTo>
                    <a:cubicBezTo>
                      <a:pt x="8382" y="433836"/>
                      <a:pt x="0" y="413599"/>
                      <a:pt x="0" y="392498"/>
                    </a:cubicBezTo>
                    <a:lnTo>
                      <a:pt x="0" y="79562"/>
                    </a:lnTo>
                    <a:cubicBezTo>
                      <a:pt x="0" y="58461"/>
                      <a:pt x="8382" y="38224"/>
                      <a:pt x="23303" y="23303"/>
                    </a:cubicBezTo>
                    <a:cubicBezTo>
                      <a:pt x="38224" y="8382"/>
                      <a:pt x="58461" y="0"/>
                      <a:pt x="79562" y="0"/>
                    </a:cubicBezTo>
                    <a:close/>
                  </a:path>
                </a:pathLst>
              </a:custGeom>
              <a:solidFill>
                <a:srgbClr val="EAE2B6"/>
              </a:solidFill>
              <a:ln w="28575" cap="rnd">
                <a:solidFill>
                  <a:srgbClr val="504E43"/>
                </a:solidFill>
                <a:prstDash val="lgDash"/>
                <a:round/>
              </a:ln>
            </p:spPr>
            <p:txBody>
              <a:bodyPr/>
              <a:lstStyle/>
              <a:p>
                <a:endParaRPr lang="en-US"/>
              </a:p>
            </p:txBody>
          </p:sp>
          <p:sp>
            <p:nvSpPr>
              <p:cNvPr id="17" name="TextBox 17"/>
              <p:cNvSpPr txBox="1"/>
              <p:nvPr/>
            </p:nvSpPr>
            <p:spPr>
              <a:xfrm>
                <a:off x="0" y="-66675"/>
                <a:ext cx="2485929" cy="538735"/>
              </a:xfrm>
              <a:prstGeom prst="rect">
                <a:avLst/>
              </a:prstGeom>
            </p:spPr>
            <p:txBody>
              <a:bodyPr lIns="50800" tIns="50800" rIns="50800" bIns="50800" rtlCol="0" anchor="ctr"/>
              <a:lstStyle/>
              <a:p>
                <a:pPr algn="ctr">
                  <a:lnSpc>
                    <a:spcPts val="3360"/>
                  </a:lnSpc>
                </a:pPr>
                <a:endParaRPr/>
              </a:p>
            </p:txBody>
          </p:sp>
        </p:grpSp>
        <p:sp>
          <p:nvSpPr>
            <p:cNvPr id="18" name="TextBox 18"/>
            <p:cNvSpPr txBox="1"/>
            <p:nvPr/>
          </p:nvSpPr>
          <p:spPr>
            <a:xfrm>
              <a:off x="174330" y="29253"/>
              <a:ext cx="12029826" cy="2036021"/>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A Markov chain is a sequence of random variables  given the property that each future state is dependent on the present state only.</a:t>
              </a:r>
            </a:p>
          </p:txBody>
        </p:sp>
      </p:grpSp>
      <p:grpSp>
        <p:nvGrpSpPr>
          <p:cNvPr id="19" name="Group 19"/>
          <p:cNvGrpSpPr/>
          <p:nvPr/>
        </p:nvGrpSpPr>
        <p:grpSpPr>
          <a:xfrm>
            <a:off x="1201890" y="4536058"/>
            <a:ext cx="6204657" cy="4535552"/>
            <a:chOff x="0" y="0"/>
            <a:chExt cx="8272876" cy="6047403"/>
          </a:xfrm>
        </p:grpSpPr>
        <p:grpSp>
          <p:nvGrpSpPr>
            <p:cNvPr id="20" name="Group 20"/>
            <p:cNvGrpSpPr/>
            <p:nvPr/>
          </p:nvGrpSpPr>
          <p:grpSpPr>
            <a:xfrm>
              <a:off x="0" y="0"/>
              <a:ext cx="8272876" cy="6047403"/>
              <a:chOff x="0" y="0"/>
              <a:chExt cx="1634148" cy="1194549"/>
            </a:xfrm>
          </p:grpSpPr>
          <p:sp>
            <p:nvSpPr>
              <p:cNvPr id="21" name="Freeform 21"/>
              <p:cNvSpPr/>
              <p:nvPr/>
            </p:nvSpPr>
            <p:spPr>
              <a:xfrm>
                <a:off x="0" y="0"/>
                <a:ext cx="1634148" cy="1194549"/>
              </a:xfrm>
              <a:custGeom>
                <a:avLst/>
                <a:gdLst/>
                <a:ahLst/>
                <a:cxnLst/>
                <a:rect l="l" t="t" r="r" b="b"/>
                <a:pathLst>
                  <a:path w="1634148" h="1194549">
                    <a:moveTo>
                      <a:pt x="121033" y="0"/>
                    </a:moveTo>
                    <a:lnTo>
                      <a:pt x="1513116" y="0"/>
                    </a:lnTo>
                    <a:cubicBezTo>
                      <a:pt x="1545215" y="0"/>
                      <a:pt x="1576001" y="12752"/>
                      <a:pt x="1598699" y="35450"/>
                    </a:cubicBezTo>
                    <a:cubicBezTo>
                      <a:pt x="1621397" y="58148"/>
                      <a:pt x="1634148" y="88933"/>
                      <a:pt x="1634148" y="121033"/>
                    </a:cubicBezTo>
                    <a:lnTo>
                      <a:pt x="1634148" y="1073516"/>
                    </a:lnTo>
                    <a:cubicBezTo>
                      <a:pt x="1634148" y="1105616"/>
                      <a:pt x="1621397" y="1136401"/>
                      <a:pt x="1598699" y="1159099"/>
                    </a:cubicBezTo>
                    <a:cubicBezTo>
                      <a:pt x="1576001" y="1181797"/>
                      <a:pt x="1545215" y="1194549"/>
                      <a:pt x="1513116" y="1194549"/>
                    </a:cubicBezTo>
                    <a:lnTo>
                      <a:pt x="121033" y="1194549"/>
                    </a:lnTo>
                    <a:cubicBezTo>
                      <a:pt x="88933" y="1194549"/>
                      <a:pt x="58148" y="1181797"/>
                      <a:pt x="35450" y="1159099"/>
                    </a:cubicBezTo>
                    <a:cubicBezTo>
                      <a:pt x="12752" y="1136401"/>
                      <a:pt x="0" y="1105616"/>
                      <a:pt x="0" y="1073516"/>
                    </a:cubicBezTo>
                    <a:lnTo>
                      <a:pt x="0" y="121033"/>
                    </a:lnTo>
                    <a:cubicBezTo>
                      <a:pt x="0" y="88933"/>
                      <a:pt x="12752" y="58148"/>
                      <a:pt x="35450" y="35450"/>
                    </a:cubicBezTo>
                    <a:cubicBezTo>
                      <a:pt x="58148" y="12752"/>
                      <a:pt x="88933" y="0"/>
                      <a:pt x="121033" y="0"/>
                    </a:cubicBezTo>
                    <a:close/>
                  </a:path>
                </a:pathLst>
              </a:custGeom>
              <a:solidFill>
                <a:srgbClr val="EAE2B6"/>
              </a:solidFill>
              <a:ln w="28575" cap="rnd">
                <a:solidFill>
                  <a:srgbClr val="504E43"/>
                </a:solidFill>
                <a:prstDash val="lgDash"/>
                <a:round/>
              </a:ln>
            </p:spPr>
            <p:txBody>
              <a:bodyPr/>
              <a:lstStyle/>
              <a:p>
                <a:endParaRPr lang="en-US"/>
              </a:p>
            </p:txBody>
          </p:sp>
          <p:sp>
            <p:nvSpPr>
              <p:cNvPr id="22" name="TextBox 22"/>
              <p:cNvSpPr txBox="1"/>
              <p:nvPr/>
            </p:nvSpPr>
            <p:spPr>
              <a:xfrm>
                <a:off x="0" y="-66675"/>
                <a:ext cx="1634148" cy="1261224"/>
              </a:xfrm>
              <a:prstGeom prst="rect">
                <a:avLst/>
              </a:prstGeom>
            </p:spPr>
            <p:txBody>
              <a:bodyPr lIns="50800" tIns="50800" rIns="50800" bIns="50800" rtlCol="0" anchor="ctr"/>
              <a:lstStyle/>
              <a:p>
                <a:pPr algn="ctr">
                  <a:lnSpc>
                    <a:spcPts val="3360"/>
                  </a:lnSpc>
                </a:pPr>
                <a:endParaRPr/>
              </a:p>
            </p:txBody>
          </p:sp>
        </p:grpSp>
        <p:sp>
          <p:nvSpPr>
            <p:cNvPr id="23" name="TextBox 23"/>
            <p:cNvSpPr txBox="1"/>
            <p:nvPr/>
          </p:nvSpPr>
          <p:spPr>
            <a:xfrm>
              <a:off x="114597" y="29253"/>
              <a:ext cx="7907919" cy="5464744"/>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  In a CAR model, A binary matrix, </a:t>
              </a:r>
              <a:r>
                <a:rPr lang="en-US" sz="2600" spc="46" dirty="0">
                  <a:solidFill>
                    <a:srgbClr val="504E43"/>
                  </a:solidFill>
                  <a:latin typeface="モトヤアポロ Bold"/>
                  <a:ea typeface="モトヤアポロ Bold"/>
                  <a:cs typeface="モトヤアポロ Bold"/>
                  <a:sym typeface="モトヤアポロ Bold"/>
                </a:rPr>
                <a:t>w</a:t>
              </a:r>
              <a:r>
                <a:rPr lang="en-US" sz="2600" spc="46" dirty="0">
                  <a:solidFill>
                    <a:srgbClr val="504E43"/>
                  </a:solidFill>
                  <a:latin typeface="モトヤアポロ Light"/>
                  <a:ea typeface="モトヤアポロ Light"/>
                  <a:cs typeface="モトヤアポロ Light"/>
                  <a:sym typeface="モトヤアポロ Light"/>
                </a:rPr>
                <a:t> is used to represent the neighborhood structure. </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p:txBody>
        </p:sp>
      </p:grpSp>
      <p:sp>
        <p:nvSpPr>
          <p:cNvPr id="24" name="Freeform 24"/>
          <p:cNvSpPr/>
          <p:nvPr/>
        </p:nvSpPr>
        <p:spPr>
          <a:xfrm>
            <a:off x="2516146" y="6173612"/>
            <a:ext cx="4117655" cy="2629379"/>
          </a:xfrm>
          <a:custGeom>
            <a:avLst/>
            <a:gdLst/>
            <a:ahLst/>
            <a:cxnLst/>
            <a:rect l="l" t="t" r="r" b="b"/>
            <a:pathLst>
              <a:path w="4117655" h="2629379">
                <a:moveTo>
                  <a:pt x="0" y="0"/>
                </a:moveTo>
                <a:lnTo>
                  <a:pt x="4117655" y="0"/>
                </a:lnTo>
                <a:lnTo>
                  <a:pt x="4117655" y="2629379"/>
                </a:lnTo>
                <a:lnTo>
                  <a:pt x="0" y="2629379"/>
                </a:lnTo>
                <a:lnTo>
                  <a:pt x="0" y="0"/>
                </a:lnTo>
                <a:close/>
              </a:path>
            </a:pathLst>
          </a:custGeom>
          <a:blipFill>
            <a:blip r:embed="rId4"/>
            <a:stretch>
              <a:fillRect l="-7730"/>
            </a:stretch>
          </a:blipFill>
        </p:spPr>
        <p:txBody>
          <a:bodyPr/>
          <a:lstStyle/>
          <a:p>
            <a:endParaRPr lang="en-US"/>
          </a:p>
        </p:txBody>
      </p:sp>
      <p:grpSp>
        <p:nvGrpSpPr>
          <p:cNvPr id="25" name="Group 25"/>
          <p:cNvGrpSpPr/>
          <p:nvPr/>
        </p:nvGrpSpPr>
        <p:grpSpPr>
          <a:xfrm>
            <a:off x="7605732" y="4849472"/>
            <a:ext cx="9438761" cy="4992752"/>
            <a:chOff x="0" y="0"/>
            <a:chExt cx="12585014" cy="6657003"/>
          </a:xfrm>
        </p:grpSpPr>
        <p:grpSp>
          <p:nvGrpSpPr>
            <p:cNvPr id="26" name="Group 26"/>
            <p:cNvGrpSpPr/>
            <p:nvPr/>
          </p:nvGrpSpPr>
          <p:grpSpPr>
            <a:xfrm>
              <a:off x="0" y="0"/>
              <a:ext cx="12585014" cy="6657003"/>
              <a:chOff x="0" y="0"/>
              <a:chExt cx="2485929" cy="1314964"/>
            </a:xfrm>
          </p:grpSpPr>
          <p:sp>
            <p:nvSpPr>
              <p:cNvPr id="27" name="Freeform 27"/>
              <p:cNvSpPr/>
              <p:nvPr/>
            </p:nvSpPr>
            <p:spPr>
              <a:xfrm>
                <a:off x="0" y="0"/>
                <a:ext cx="2485929" cy="1314964"/>
              </a:xfrm>
              <a:custGeom>
                <a:avLst/>
                <a:gdLst/>
                <a:ahLst/>
                <a:cxnLst/>
                <a:rect l="l" t="t" r="r" b="b"/>
                <a:pathLst>
                  <a:path w="2485929" h="1314964">
                    <a:moveTo>
                      <a:pt x="79562" y="0"/>
                    </a:moveTo>
                    <a:lnTo>
                      <a:pt x="2406367" y="0"/>
                    </a:lnTo>
                    <a:cubicBezTo>
                      <a:pt x="2427468" y="0"/>
                      <a:pt x="2447705" y="8382"/>
                      <a:pt x="2462625" y="23303"/>
                    </a:cubicBezTo>
                    <a:cubicBezTo>
                      <a:pt x="2477546" y="38224"/>
                      <a:pt x="2485929" y="58461"/>
                      <a:pt x="2485929" y="79562"/>
                    </a:cubicBezTo>
                    <a:lnTo>
                      <a:pt x="2485929" y="1235402"/>
                    </a:lnTo>
                    <a:cubicBezTo>
                      <a:pt x="2485929" y="1256503"/>
                      <a:pt x="2477546" y="1276740"/>
                      <a:pt x="2462625" y="1291660"/>
                    </a:cubicBezTo>
                    <a:cubicBezTo>
                      <a:pt x="2447705" y="1306581"/>
                      <a:pt x="2427468" y="1314964"/>
                      <a:pt x="2406367" y="1314964"/>
                    </a:cubicBezTo>
                    <a:lnTo>
                      <a:pt x="79562" y="1314964"/>
                    </a:lnTo>
                    <a:cubicBezTo>
                      <a:pt x="58461" y="1314964"/>
                      <a:pt x="38224" y="1306581"/>
                      <a:pt x="23303" y="1291660"/>
                    </a:cubicBezTo>
                    <a:cubicBezTo>
                      <a:pt x="8382" y="1276740"/>
                      <a:pt x="0" y="1256503"/>
                      <a:pt x="0" y="1235402"/>
                    </a:cubicBezTo>
                    <a:lnTo>
                      <a:pt x="0" y="79562"/>
                    </a:lnTo>
                    <a:cubicBezTo>
                      <a:pt x="0" y="58461"/>
                      <a:pt x="8382" y="38224"/>
                      <a:pt x="23303" y="23303"/>
                    </a:cubicBezTo>
                    <a:cubicBezTo>
                      <a:pt x="38224" y="8382"/>
                      <a:pt x="58461" y="0"/>
                      <a:pt x="79562" y="0"/>
                    </a:cubicBezTo>
                    <a:close/>
                  </a:path>
                </a:pathLst>
              </a:custGeom>
              <a:solidFill>
                <a:srgbClr val="EAE2B6"/>
              </a:solidFill>
              <a:ln w="28575" cap="rnd">
                <a:solidFill>
                  <a:srgbClr val="504E43"/>
                </a:solidFill>
                <a:prstDash val="lgDash"/>
                <a:round/>
              </a:ln>
            </p:spPr>
            <p:txBody>
              <a:bodyPr/>
              <a:lstStyle/>
              <a:p>
                <a:endParaRPr lang="en-US"/>
              </a:p>
            </p:txBody>
          </p:sp>
          <p:sp>
            <p:nvSpPr>
              <p:cNvPr id="28" name="TextBox 28"/>
              <p:cNvSpPr txBox="1"/>
              <p:nvPr/>
            </p:nvSpPr>
            <p:spPr>
              <a:xfrm>
                <a:off x="0" y="-66675"/>
                <a:ext cx="2485929" cy="1381639"/>
              </a:xfrm>
              <a:prstGeom prst="rect">
                <a:avLst/>
              </a:prstGeom>
            </p:spPr>
            <p:txBody>
              <a:bodyPr lIns="50800" tIns="50800" rIns="50800" bIns="50800" rtlCol="0" anchor="ctr"/>
              <a:lstStyle/>
              <a:p>
                <a:pPr algn="ctr">
                  <a:lnSpc>
                    <a:spcPts val="3360"/>
                  </a:lnSpc>
                </a:pPr>
                <a:endParaRPr/>
              </a:p>
            </p:txBody>
          </p:sp>
        </p:grpSp>
        <p:sp>
          <p:nvSpPr>
            <p:cNvPr id="29" name="TextBox 29"/>
            <p:cNvSpPr txBox="1"/>
            <p:nvPr/>
          </p:nvSpPr>
          <p:spPr>
            <a:xfrm>
              <a:off x="174331" y="29253"/>
              <a:ext cx="12029826" cy="6080298"/>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CAR models are an example of a Markov random field. The full conditional distribution:</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B is a </a:t>
              </a:r>
              <a:r>
                <a:rPr lang="en-US" sz="2600" spc="46" dirty="0" err="1">
                  <a:solidFill>
                    <a:srgbClr val="504E43"/>
                  </a:solidFill>
                  <a:latin typeface="モトヤアポロ Light"/>
                  <a:ea typeface="モトヤアポロ Light"/>
                  <a:cs typeface="モトヤアポロ Light"/>
                  <a:sym typeface="モトヤアポロ Light"/>
                </a:rPr>
                <a:t>nxn</a:t>
              </a:r>
              <a:r>
                <a:rPr lang="en-US" sz="2600" spc="46" dirty="0">
                  <a:solidFill>
                    <a:srgbClr val="504E43"/>
                  </a:solidFill>
                  <a:latin typeface="モトヤアポロ Light"/>
                  <a:ea typeface="モトヤアポロ Light"/>
                  <a:cs typeface="モトヤアポロ Light"/>
                  <a:sym typeface="モトヤアポロ Light"/>
                </a:rPr>
                <a:t> matrix, containing the regression coefficients with a specific variance for each location. xi is conditional on the sum of the weighted values of its neighbors. The weight depends on the level of spatial dependency of the neighbors on the location. </a:t>
              </a:r>
            </a:p>
          </p:txBody>
        </p:sp>
      </p:grpSp>
      <p:sp>
        <p:nvSpPr>
          <p:cNvPr id="30" name="Freeform 30"/>
          <p:cNvSpPr/>
          <p:nvPr/>
        </p:nvSpPr>
        <p:spPr>
          <a:xfrm>
            <a:off x="10763970" y="5905500"/>
            <a:ext cx="3610058" cy="1231868"/>
          </a:xfrm>
          <a:custGeom>
            <a:avLst/>
            <a:gdLst/>
            <a:ahLst/>
            <a:cxnLst/>
            <a:rect l="l" t="t" r="r" b="b"/>
            <a:pathLst>
              <a:path w="3610058" h="1231868">
                <a:moveTo>
                  <a:pt x="0" y="0"/>
                </a:moveTo>
                <a:lnTo>
                  <a:pt x="3610058" y="0"/>
                </a:lnTo>
                <a:lnTo>
                  <a:pt x="3610058" y="1231868"/>
                </a:lnTo>
                <a:lnTo>
                  <a:pt x="0" y="1231868"/>
                </a:lnTo>
                <a:lnTo>
                  <a:pt x="0" y="0"/>
                </a:lnTo>
                <a:close/>
              </a:path>
            </a:pathLst>
          </a:custGeom>
          <a:blipFill>
            <a:blip r:embed="rId5"/>
            <a:stretch>
              <a:fillRect l="-4703" t="-10252" r="-8965" b="-4694"/>
            </a:stretch>
          </a:blipFill>
        </p:spPr>
        <p:txBody>
          <a:bodyPr/>
          <a:lstStyle/>
          <a:p>
            <a:endParaRPr lang="en-US"/>
          </a:p>
        </p:txBody>
      </p:sp>
      <p:sp>
        <p:nvSpPr>
          <p:cNvPr id="31" name="TextBox 31"/>
          <p:cNvSpPr txBox="1"/>
          <p:nvPr/>
        </p:nvSpPr>
        <p:spPr>
          <a:xfrm>
            <a:off x="-38100" y="7392212"/>
            <a:ext cx="1362106" cy="982345"/>
          </a:xfrm>
          <a:prstGeom prst="rect">
            <a:avLst/>
          </a:prstGeom>
        </p:spPr>
        <p:txBody>
          <a:bodyPr lIns="0" tIns="0" rIns="0" bIns="0" rtlCol="0" anchor="t">
            <a:spAutoFit/>
          </a:bodyPr>
          <a:lstStyle/>
          <a:p>
            <a:pPr algn="ctr">
              <a:lnSpc>
                <a:spcPts val="5180"/>
              </a:lnSpc>
            </a:pPr>
            <a:r>
              <a:rPr lang="en-US" sz="3700" spc="66">
                <a:solidFill>
                  <a:srgbClr val="504E43"/>
                </a:solidFill>
                <a:latin typeface="モトヤアポロ Heavy"/>
                <a:ea typeface="モトヤアポロ Heavy"/>
                <a:cs typeface="モトヤアポロ Heavy"/>
                <a:sym typeface="モトヤアポロ Heavy"/>
              </a:rPr>
              <a:t>03</a:t>
            </a:r>
          </a:p>
        </p:txBody>
      </p:sp>
      <p:sp>
        <p:nvSpPr>
          <p:cNvPr id="32" name="TextBox 32"/>
          <p:cNvSpPr txBox="1"/>
          <p:nvPr/>
        </p:nvSpPr>
        <p:spPr>
          <a:xfrm>
            <a:off x="1144890" y="206890"/>
            <a:ext cx="15906240" cy="3008626"/>
          </a:xfrm>
          <a:prstGeom prst="rect">
            <a:avLst/>
          </a:prstGeom>
        </p:spPr>
        <p:txBody>
          <a:bodyPr lIns="0" tIns="0" rIns="0" bIns="0" rtlCol="0" anchor="t">
            <a:spAutoFit/>
          </a:bodyPr>
          <a:lstStyle/>
          <a:p>
            <a:pPr algn="ctr">
              <a:lnSpc>
                <a:spcPts val="9520"/>
              </a:lnSpc>
            </a:pPr>
            <a:r>
              <a:rPr lang="en-US" sz="6800" dirty="0">
                <a:solidFill>
                  <a:srgbClr val="504E43"/>
                </a:solidFill>
                <a:latin typeface="モトヤアポロ Bold"/>
                <a:ea typeface="モトヤアポロ Bold"/>
                <a:cs typeface="モトヤアポロ Bold"/>
                <a:sym typeface="モトヤアポロ Bold"/>
              </a:rPr>
              <a:t>CONDITIONAL AUTOREGRESSIVE (CAR) MODELS</a:t>
            </a:r>
          </a:p>
        </p:txBody>
      </p:sp>
      <p:sp>
        <p:nvSpPr>
          <p:cNvPr id="33" name="TextBox 33"/>
          <p:cNvSpPr txBox="1"/>
          <p:nvPr/>
        </p:nvSpPr>
        <p:spPr>
          <a:xfrm>
            <a:off x="1201890" y="2897309"/>
            <a:ext cx="6125038" cy="866904"/>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Values at a specific location are conditional to its neighboring values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104054"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312087"/>
            <a:ext cx="16201546" cy="9837238"/>
            <a:chOff x="0" y="0"/>
            <a:chExt cx="4267074" cy="2590877"/>
          </a:xfrm>
        </p:grpSpPr>
        <p:sp>
          <p:nvSpPr>
            <p:cNvPr id="6" name="Freeform 6"/>
            <p:cNvSpPr/>
            <p:nvPr/>
          </p:nvSpPr>
          <p:spPr>
            <a:xfrm>
              <a:off x="0" y="0"/>
              <a:ext cx="4267074" cy="2590878"/>
            </a:xfrm>
            <a:custGeom>
              <a:avLst/>
              <a:gdLst/>
              <a:ahLst/>
              <a:cxnLst/>
              <a:rect l="l" t="t" r="r" b="b"/>
              <a:pathLst>
                <a:path w="4267074" h="2590878">
                  <a:moveTo>
                    <a:pt x="24370" y="0"/>
                  </a:moveTo>
                  <a:lnTo>
                    <a:pt x="4242704" y="0"/>
                  </a:lnTo>
                  <a:cubicBezTo>
                    <a:pt x="4256163" y="0"/>
                    <a:pt x="4267074" y="10911"/>
                    <a:pt x="4267074" y="24370"/>
                  </a:cubicBezTo>
                  <a:lnTo>
                    <a:pt x="4267074" y="2566507"/>
                  </a:lnTo>
                  <a:cubicBezTo>
                    <a:pt x="4267074" y="2579967"/>
                    <a:pt x="4256163" y="2590878"/>
                    <a:pt x="4242704" y="2590878"/>
                  </a:cubicBezTo>
                  <a:lnTo>
                    <a:pt x="24370" y="2590878"/>
                  </a:lnTo>
                  <a:cubicBezTo>
                    <a:pt x="10911" y="2590878"/>
                    <a:pt x="0" y="2579967"/>
                    <a:pt x="0" y="2566507"/>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65755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201890" y="5086350"/>
            <a:ext cx="7610645" cy="4649618"/>
            <a:chOff x="0" y="0"/>
            <a:chExt cx="2004450" cy="1224591"/>
          </a:xfrm>
        </p:grpSpPr>
        <p:sp>
          <p:nvSpPr>
            <p:cNvPr id="12" name="Freeform 12"/>
            <p:cNvSpPr/>
            <p:nvPr/>
          </p:nvSpPr>
          <p:spPr>
            <a:xfrm>
              <a:off x="0" y="0"/>
              <a:ext cx="2004450" cy="1224591"/>
            </a:xfrm>
            <a:custGeom>
              <a:avLst/>
              <a:gdLst/>
              <a:ahLst/>
              <a:cxnLst/>
              <a:rect l="l" t="t" r="r" b="b"/>
              <a:pathLst>
                <a:path w="2004450" h="1224591">
                  <a:moveTo>
                    <a:pt x="98673" y="0"/>
                  </a:moveTo>
                  <a:lnTo>
                    <a:pt x="1905777" y="0"/>
                  </a:lnTo>
                  <a:cubicBezTo>
                    <a:pt x="1960272" y="0"/>
                    <a:pt x="2004450" y="44177"/>
                    <a:pt x="2004450" y="98673"/>
                  </a:cubicBezTo>
                  <a:lnTo>
                    <a:pt x="2004450" y="1125918"/>
                  </a:lnTo>
                  <a:cubicBezTo>
                    <a:pt x="2004450" y="1180413"/>
                    <a:pt x="1960272" y="1224591"/>
                    <a:pt x="1905777" y="1224591"/>
                  </a:cubicBezTo>
                  <a:lnTo>
                    <a:pt x="98673" y="1224591"/>
                  </a:lnTo>
                  <a:cubicBezTo>
                    <a:pt x="44177" y="1224591"/>
                    <a:pt x="0" y="1180413"/>
                    <a:pt x="0" y="1125918"/>
                  </a:cubicBezTo>
                  <a:lnTo>
                    <a:pt x="0" y="98673"/>
                  </a:lnTo>
                  <a:cubicBezTo>
                    <a:pt x="0" y="44177"/>
                    <a:pt x="44177" y="0"/>
                    <a:pt x="98673" y="0"/>
                  </a:cubicBezTo>
                  <a:close/>
                </a:path>
              </a:pathLst>
            </a:custGeom>
            <a:solidFill>
              <a:srgbClr val="EAE2B6"/>
            </a:solidFill>
            <a:ln w="28575" cap="rnd">
              <a:solidFill>
                <a:srgbClr val="504E43"/>
              </a:solidFill>
              <a:prstDash val="lgDash"/>
              <a:round/>
            </a:ln>
          </p:spPr>
          <p:txBody>
            <a:bodyPr/>
            <a:lstStyle/>
            <a:p>
              <a:endParaRPr lang="en-US"/>
            </a:p>
          </p:txBody>
        </p:sp>
        <p:sp>
          <p:nvSpPr>
            <p:cNvPr id="13" name="TextBox 13"/>
            <p:cNvSpPr txBox="1"/>
            <p:nvPr/>
          </p:nvSpPr>
          <p:spPr>
            <a:xfrm>
              <a:off x="0" y="-66675"/>
              <a:ext cx="2004450" cy="1291266"/>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1143031" y="2666458"/>
            <a:ext cx="7669504" cy="2334167"/>
            <a:chOff x="0" y="0"/>
            <a:chExt cx="2019952" cy="614760"/>
          </a:xfrm>
        </p:grpSpPr>
        <p:sp>
          <p:nvSpPr>
            <p:cNvPr id="15" name="Freeform 15"/>
            <p:cNvSpPr/>
            <p:nvPr/>
          </p:nvSpPr>
          <p:spPr>
            <a:xfrm>
              <a:off x="0" y="0"/>
              <a:ext cx="2019952" cy="614760"/>
            </a:xfrm>
            <a:custGeom>
              <a:avLst/>
              <a:gdLst/>
              <a:ahLst/>
              <a:cxnLst/>
              <a:rect l="l" t="t" r="r" b="b"/>
              <a:pathLst>
                <a:path w="2019952" h="614760">
                  <a:moveTo>
                    <a:pt x="97916" y="0"/>
                  </a:moveTo>
                  <a:lnTo>
                    <a:pt x="1922036" y="0"/>
                  </a:lnTo>
                  <a:cubicBezTo>
                    <a:pt x="1948005" y="0"/>
                    <a:pt x="1972910" y="10316"/>
                    <a:pt x="1991273" y="28679"/>
                  </a:cubicBezTo>
                  <a:cubicBezTo>
                    <a:pt x="2009636" y="47042"/>
                    <a:pt x="2019952" y="71947"/>
                    <a:pt x="2019952" y="97916"/>
                  </a:cubicBezTo>
                  <a:lnTo>
                    <a:pt x="2019952" y="516844"/>
                  </a:lnTo>
                  <a:cubicBezTo>
                    <a:pt x="2019952" y="542813"/>
                    <a:pt x="2009636" y="567718"/>
                    <a:pt x="1991273" y="586081"/>
                  </a:cubicBezTo>
                  <a:cubicBezTo>
                    <a:pt x="1972910" y="604444"/>
                    <a:pt x="1948005" y="614760"/>
                    <a:pt x="1922036" y="614760"/>
                  </a:cubicBezTo>
                  <a:lnTo>
                    <a:pt x="97916" y="614760"/>
                  </a:lnTo>
                  <a:cubicBezTo>
                    <a:pt x="71947" y="614760"/>
                    <a:pt x="47042" y="604444"/>
                    <a:pt x="28679" y="586081"/>
                  </a:cubicBezTo>
                  <a:cubicBezTo>
                    <a:pt x="10316" y="567718"/>
                    <a:pt x="0" y="542813"/>
                    <a:pt x="0" y="516844"/>
                  </a:cubicBezTo>
                  <a:lnTo>
                    <a:pt x="0" y="97916"/>
                  </a:lnTo>
                  <a:cubicBezTo>
                    <a:pt x="0" y="71947"/>
                    <a:pt x="10316" y="47042"/>
                    <a:pt x="28679" y="28679"/>
                  </a:cubicBezTo>
                  <a:cubicBezTo>
                    <a:pt x="47042" y="10316"/>
                    <a:pt x="71947" y="0"/>
                    <a:pt x="97916" y="0"/>
                  </a:cubicBezTo>
                  <a:close/>
                </a:path>
              </a:pathLst>
            </a:custGeom>
            <a:solidFill>
              <a:srgbClr val="EAE2B6"/>
            </a:solidFill>
            <a:ln w="28575" cap="rnd">
              <a:solidFill>
                <a:srgbClr val="504E43"/>
              </a:solidFill>
              <a:prstDash val="lgDash"/>
              <a:round/>
            </a:ln>
          </p:spPr>
          <p:txBody>
            <a:bodyPr/>
            <a:lstStyle/>
            <a:p>
              <a:endParaRPr lang="en-US"/>
            </a:p>
          </p:txBody>
        </p:sp>
        <p:sp>
          <p:nvSpPr>
            <p:cNvPr id="16" name="TextBox 16"/>
            <p:cNvSpPr txBox="1"/>
            <p:nvPr/>
          </p:nvSpPr>
          <p:spPr>
            <a:xfrm>
              <a:off x="0" y="-66675"/>
              <a:ext cx="2019952" cy="681435"/>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a:off x="9091373" y="2666458"/>
            <a:ext cx="7953120" cy="3621152"/>
            <a:chOff x="0" y="0"/>
            <a:chExt cx="10604160" cy="4828203"/>
          </a:xfrm>
        </p:grpSpPr>
        <p:grpSp>
          <p:nvGrpSpPr>
            <p:cNvPr id="18" name="Group 18"/>
            <p:cNvGrpSpPr/>
            <p:nvPr/>
          </p:nvGrpSpPr>
          <p:grpSpPr>
            <a:xfrm>
              <a:off x="0" y="0"/>
              <a:ext cx="10604160" cy="4828203"/>
              <a:chOff x="0" y="0"/>
              <a:chExt cx="2094649" cy="953719"/>
            </a:xfrm>
          </p:grpSpPr>
          <p:sp>
            <p:nvSpPr>
              <p:cNvPr id="19" name="Freeform 19"/>
              <p:cNvSpPr/>
              <p:nvPr/>
            </p:nvSpPr>
            <p:spPr>
              <a:xfrm>
                <a:off x="0" y="0"/>
                <a:ext cx="2094649" cy="953719"/>
              </a:xfrm>
              <a:custGeom>
                <a:avLst/>
                <a:gdLst/>
                <a:ahLst/>
                <a:cxnLst/>
                <a:rect l="l" t="t" r="r" b="b"/>
                <a:pathLst>
                  <a:path w="2094649" h="953719">
                    <a:moveTo>
                      <a:pt x="94424" y="0"/>
                    </a:moveTo>
                    <a:lnTo>
                      <a:pt x="2000225" y="0"/>
                    </a:lnTo>
                    <a:cubicBezTo>
                      <a:pt x="2025268" y="0"/>
                      <a:pt x="2049285" y="9948"/>
                      <a:pt x="2066993" y="27656"/>
                    </a:cubicBezTo>
                    <a:cubicBezTo>
                      <a:pt x="2084701" y="45364"/>
                      <a:pt x="2094649" y="69381"/>
                      <a:pt x="2094649" y="94424"/>
                    </a:cubicBezTo>
                    <a:lnTo>
                      <a:pt x="2094649" y="859295"/>
                    </a:lnTo>
                    <a:cubicBezTo>
                      <a:pt x="2094649" y="911444"/>
                      <a:pt x="2052374" y="953719"/>
                      <a:pt x="2000225" y="953719"/>
                    </a:cubicBezTo>
                    <a:lnTo>
                      <a:pt x="94424" y="953719"/>
                    </a:lnTo>
                    <a:cubicBezTo>
                      <a:pt x="69381" y="953719"/>
                      <a:pt x="45364" y="943771"/>
                      <a:pt x="27656" y="926063"/>
                    </a:cubicBezTo>
                    <a:cubicBezTo>
                      <a:pt x="9948" y="908355"/>
                      <a:pt x="0" y="884338"/>
                      <a:pt x="0" y="859295"/>
                    </a:cubicBezTo>
                    <a:lnTo>
                      <a:pt x="0" y="94424"/>
                    </a:lnTo>
                    <a:cubicBezTo>
                      <a:pt x="0" y="69381"/>
                      <a:pt x="9948" y="45364"/>
                      <a:pt x="27656" y="27656"/>
                    </a:cubicBezTo>
                    <a:cubicBezTo>
                      <a:pt x="45364" y="9948"/>
                      <a:pt x="69381" y="0"/>
                      <a:pt x="94424" y="0"/>
                    </a:cubicBezTo>
                    <a:close/>
                  </a:path>
                </a:pathLst>
              </a:custGeom>
              <a:solidFill>
                <a:srgbClr val="EAE2B6"/>
              </a:solidFill>
              <a:ln w="28575" cap="rnd">
                <a:solidFill>
                  <a:srgbClr val="504E43"/>
                </a:solidFill>
                <a:prstDash val="lgDash"/>
                <a:round/>
              </a:ln>
            </p:spPr>
            <p:txBody>
              <a:bodyPr/>
              <a:lstStyle/>
              <a:p>
                <a:endParaRPr lang="en-US"/>
              </a:p>
            </p:txBody>
          </p:sp>
          <p:sp>
            <p:nvSpPr>
              <p:cNvPr id="20" name="TextBox 20"/>
              <p:cNvSpPr txBox="1"/>
              <p:nvPr/>
            </p:nvSpPr>
            <p:spPr>
              <a:xfrm>
                <a:off x="0" y="-66675"/>
                <a:ext cx="2094649" cy="1020394"/>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146891" y="29253"/>
              <a:ext cx="10136357" cy="4233638"/>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Bold"/>
                  <a:ea typeface="モトヤアポロ Bold"/>
                  <a:cs typeface="モトヤアポロ Bold"/>
                  <a:sym typeface="モトヤアポロ Bold"/>
                </a:rPr>
                <a:t>Convolution</a:t>
              </a:r>
              <a:r>
                <a:rPr lang="en-US" sz="2600" spc="46" dirty="0">
                  <a:solidFill>
                    <a:srgbClr val="504E43"/>
                  </a:solidFill>
                  <a:latin typeface="モトヤアポロ Light"/>
                  <a:ea typeface="モトヤアポロ Light"/>
                  <a:cs typeface="モトヤアポロ Light"/>
                  <a:sym typeface="モトヤアポロ Light"/>
                </a:rPr>
                <a:t> or </a:t>
              </a:r>
              <a:r>
                <a:rPr lang="en-US" sz="2600" spc="46" dirty="0">
                  <a:solidFill>
                    <a:srgbClr val="504E43"/>
                  </a:solidFill>
                  <a:latin typeface="モトヤアポロ Bold"/>
                  <a:ea typeface="モトヤアポロ Bold"/>
                  <a:cs typeface="モトヤアポロ Bold"/>
                  <a:sym typeface="モトヤアポロ Bold"/>
                </a:rPr>
                <a:t>BYM</a:t>
              </a:r>
              <a:r>
                <a:rPr lang="en-US" sz="2600" spc="46" dirty="0">
                  <a:solidFill>
                    <a:srgbClr val="504E43"/>
                  </a:solidFill>
                  <a:latin typeface="モトヤアポロ Light"/>
                  <a:ea typeface="モトヤアポロ Light"/>
                  <a:cs typeface="モトヤアポロ Light"/>
                  <a:sym typeface="モトヤアポロ Light"/>
                </a:rPr>
                <a:t> CAR model, adds a set of random effects</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p:txBody>
        </p:sp>
      </p:grpSp>
      <p:sp>
        <p:nvSpPr>
          <p:cNvPr id="22" name="Freeform 22"/>
          <p:cNvSpPr/>
          <p:nvPr/>
        </p:nvSpPr>
        <p:spPr>
          <a:xfrm>
            <a:off x="4104138" y="6889876"/>
            <a:ext cx="4337589" cy="2559568"/>
          </a:xfrm>
          <a:custGeom>
            <a:avLst/>
            <a:gdLst/>
            <a:ahLst/>
            <a:cxnLst/>
            <a:rect l="l" t="t" r="r" b="b"/>
            <a:pathLst>
              <a:path w="4337589" h="2559568">
                <a:moveTo>
                  <a:pt x="0" y="0"/>
                </a:moveTo>
                <a:lnTo>
                  <a:pt x="4337590" y="0"/>
                </a:lnTo>
                <a:lnTo>
                  <a:pt x="4337590" y="2559569"/>
                </a:lnTo>
                <a:lnTo>
                  <a:pt x="0" y="2559569"/>
                </a:lnTo>
                <a:lnTo>
                  <a:pt x="0" y="0"/>
                </a:lnTo>
                <a:close/>
              </a:path>
            </a:pathLst>
          </a:custGeom>
          <a:blipFill>
            <a:blip r:embed="rId4"/>
            <a:stretch>
              <a:fillRect l="-10412" t="-5559" r="-3202" b="-1741"/>
            </a:stretch>
          </a:blipFill>
        </p:spPr>
        <p:txBody>
          <a:bodyPr/>
          <a:lstStyle/>
          <a:p>
            <a:endParaRPr lang="en-US"/>
          </a:p>
        </p:txBody>
      </p:sp>
      <p:sp>
        <p:nvSpPr>
          <p:cNvPr id="23" name="Freeform 23"/>
          <p:cNvSpPr/>
          <p:nvPr/>
        </p:nvSpPr>
        <p:spPr>
          <a:xfrm>
            <a:off x="10339622" y="3858363"/>
            <a:ext cx="5456621" cy="2182649"/>
          </a:xfrm>
          <a:custGeom>
            <a:avLst/>
            <a:gdLst/>
            <a:ahLst/>
            <a:cxnLst/>
            <a:rect l="l" t="t" r="r" b="b"/>
            <a:pathLst>
              <a:path w="5456621" h="2182649">
                <a:moveTo>
                  <a:pt x="0" y="0"/>
                </a:moveTo>
                <a:lnTo>
                  <a:pt x="5456622" y="0"/>
                </a:lnTo>
                <a:lnTo>
                  <a:pt x="5456622" y="2182648"/>
                </a:lnTo>
                <a:lnTo>
                  <a:pt x="0" y="2182648"/>
                </a:lnTo>
                <a:lnTo>
                  <a:pt x="0" y="0"/>
                </a:lnTo>
                <a:close/>
              </a:path>
            </a:pathLst>
          </a:custGeom>
          <a:blipFill>
            <a:blip r:embed="rId5"/>
            <a:stretch>
              <a:fillRect l="-8537" t="-8235" r="-9443" b="-3688"/>
            </a:stretch>
          </a:blipFill>
        </p:spPr>
        <p:txBody>
          <a:bodyPr/>
          <a:lstStyle/>
          <a:p>
            <a:endParaRPr lang="en-US"/>
          </a:p>
        </p:txBody>
      </p:sp>
      <p:grpSp>
        <p:nvGrpSpPr>
          <p:cNvPr id="24" name="Group 24"/>
          <p:cNvGrpSpPr/>
          <p:nvPr/>
        </p:nvGrpSpPr>
        <p:grpSpPr>
          <a:xfrm>
            <a:off x="9044830" y="6359084"/>
            <a:ext cx="7953120" cy="3621152"/>
            <a:chOff x="0" y="0"/>
            <a:chExt cx="10604160" cy="4828203"/>
          </a:xfrm>
        </p:grpSpPr>
        <p:grpSp>
          <p:nvGrpSpPr>
            <p:cNvPr id="25" name="Group 25"/>
            <p:cNvGrpSpPr/>
            <p:nvPr/>
          </p:nvGrpSpPr>
          <p:grpSpPr>
            <a:xfrm>
              <a:off x="0" y="0"/>
              <a:ext cx="10604160" cy="4828203"/>
              <a:chOff x="0" y="0"/>
              <a:chExt cx="2094649" cy="953719"/>
            </a:xfrm>
          </p:grpSpPr>
          <p:sp>
            <p:nvSpPr>
              <p:cNvPr id="26" name="Freeform 26"/>
              <p:cNvSpPr/>
              <p:nvPr/>
            </p:nvSpPr>
            <p:spPr>
              <a:xfrm>
                <a:off x="0" y="0"/>
                <a:ext cx="2094649" cy="953719"/>
              </a:xfrm>
              <a:custGeom>
                <a:avLst/>
                <a:gdLst/>
                <a:ahLst/>
                <a:cxnLst/>
                <a:rect l="l" t="t" r="r" b="b"/>
                <a:pathLst>
                  <a:path w="2094649" h="953719">
                    <a:moveTo>
                      <a:pt x="94424" y="0"/>
                    </a:moveTo>
                    <a:lnTo>
                      <a:pt x="2000225" y="0"/>
                    </a:lnTo>
                    <a:cubicBezTo>
                      <a:pt x="2025268" y="0"/>
                      <a:pt x="2049285" y="9948"/>
                      <a:pt x="2066993" y="27656"/>
                    </a:cubicBezTo>
                    <a:cubicBezTo>
                      <a:pt x="2084701" y="45364"/>
                      <a:pt x="2094649" y="69381"/>
                      <a:pt x="2094649" y="94424"/>
                    </a:cubicBezTo>
                    <a:lnTo>
                      <a:pt x="2094649" y="859295"/>
                    </a:lnTo>
                    <a:cubicBezTo>
                      <a:pt x="2094649" y="911444"/>
                      <a:pt x="2052374" y="953719"/>
                      <a:pt x="2000225" y="953719"/>
                    </a:cubicBezTo>
                    <a:lnTo>
                      <a:pt x="94424" y="953719"/>
                    </a:lnTo>
                    <a:cubicBezTo>
                      <a:pt x="69381" y="953719"/>
                      <a:pt x="45364" y="943771"/>
                      <a:pt x="27656" y="926063"/>
                    </a:cubicBezTo>
                    <a:cubicBezTo>
                      <a:pt x="9948" y="908355"/>
                      <a:pt x="0" y="884338"/>
                      <a:pt x="0" y="859295"/>
                    </a:cubicBezTo>
                    <a:lnTo>
                      <a:pt x="0" y="94424"/>
                    </a:lnTo>
                    <a:cubicBezTo>
                      <a:pt x="0" y="69381"/>
                      <a:pt x="9948" y="45364"/>
                      <a:pt x="27656" y="27656"/>
                    </a:cubicBezTo>
                    <a:cubicBezTo>
                      <a:pt x="45364" y="9948"/>
                      <a:pt x="69381" y="0"/>
                      <a:pt x="94424" y="0"/>
                    </a:cubicBezTo>
                    <a:close/>
                  </a:path>
                </a:pathLst>
              </a:custGeom>
              <a:solidFill>
                <a:srgbClr val="EAE2B6"/>
              </a:solidFill>
              <a:ln w="28575" cap="rnd">
                <a:solidFill>
                  <a:srgbClr val="504E43"/>
                </a:solidFill>
                <a:prstDash val="lgDash"/>
                <a:round/>
              </a:ln>
            </p:spPr>
            <p:txBody>
              <a:bodyPr/>
              <a:lstStyle/>
              <a:p>
                <a:endParaRPr lang="en-US"/>
              </a:p>
            </p:txBody>
          </p:sp>
          <p:sp>
            <p:nvSpPr>
              <p:cNvPr id="27" name="TextBox 27"/>
              <p:cNvSpPr txBox="1"/>
              <p:nvPr/>
            </p:nvSpPr>
            <p:spPr>
              <a:xfrm>
                <a:off x="0" y="-66675"/>
                <a:ext cx="2094649" cy="1020394"/>
              </a:xfrm>
              <a:prstGeom prst="rect">
                <a:avLst/>
              </a:prstGeom>
            </p:spPr>
            <p:txBody>
              <a:bodyPr lIns="50800" tIns="50800" rIns="50800" bIns="50800" rtlCol="0" anchor="ctr"/>
              <a:lstStyle/>
              <a:p>
                <a:pPr algn="ctr">
                  <a:lnSpc>
                    <a:spcPts val="3360"/>
                  </a:lnSpc>
                </a:pPr>
                <a:endParaRPr/>
              </a:p>
            </p:txBody>
          </p:sp>
        </p:grpSp>
        <p:sp>
          <p:nvSpPr>
            <p:cNvPr id="28" name="TextBox 28"/>
            <p:cNvSpPr txBox="1"/>
            <p:nvPr/>
          </p:nvSpPr>
          <p:spPr>
            <a:xfrm>
              <a:off x="146891" y="29253"/>
              <a:ext cx="10136357" cy="4474421"/>
            </a:xfrm>
            <a:prstGeom prst="rect">
              <a:avLst/>
            </a:prstGeom>
          </p:spPr>
          <p:txBody>
            <a:bodyPr lIns="0" tIns="0" rIns="0" bIns="0" rtlCol="0" anchor="t">
              <a:spAutoFit/>
            </a:bodyPr>
            <a:lstStyle/>
            <a:p>
              <a:pPr algn="ctr">
                <a:lnSpc>
                  <a:spcPts val="3640"/>
                </a:lnSpc>
              </a:pPr>
              <a:r>
                <a:rPr lang="en-US" sz="2600" spc="46">
                  <a:solidFill>
                    <a:srgbClr val="504E43"/>
                  </a:solidFill>
                  <a:latin typeface="モトヤアポロ Light"/>
                  <a:ea typeface="モトヤアポロ Light"/>
                  <a:cs typeface="モトヤアポロ Light"/>
                  <a:sym typeface="モトヤアポロ Light"/>
                </a:rPr>
                <a:t>In a </a:t>
              </a:r>
              <a:r>
                <a:rPr lang="en-US" sz="2600" spc="46">
                  <a:solidFill>
                    <a:srgbClr val="504E43"/>
                  </a:solidFill>
                  <a:latin typeface="モトヤアポロ Bold"/>
                  <a:ea typeface="モトヤアポロ Bold"/>
                  <a:cs typeface="モトヤアポロ Bold"/>
                  <a:sym typeface="モトヤアポロ Bold"/>
                </a:rPr>
                <a:t>Leroux</a:t>
              </a:r>
              <a:r>
                <a:rPr lang="en-US" sz="2600" spc="46">
                  <a:solidFill>
                    <a:srgbClr val="504E43"/>
                  </a:solidFill>
                  <a:latin typeface="モトヤアポロ Light"/>
                  <a:ea typeface="モトヤアポロ Light"/>
                  <a:cs typeface="モトヤアポロ Light"/>
                  <a:sym typeface="モトヤアポロ Light"/>
                </a:rPr>
                <a:t> model, the conditional distribution captures both the structured and unstructured spatial random effects into one parameter</a:t>
              </a:r>
            </a:p>
            <a:p>
              <a:pPr algn="ctr">
                <a:lnSpc>
                  <a:spcPts val="3640"/>
                </a:lnSpc>
              </a:pPr>
              <a:endParaRPr lang="en-US" sz="2600" spc="46">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a:solidFill>
                  <a:srgbClr val="504E43"/>
                </a:solidFill>
                <a:latin typeface="モトヤアポロ Light"/>
                <a:ea typeface="モトヤアポロ Light"/>
                <a:cs typeface="モトヤアポロ Light"/>
                <a:sym typeface="モトヤアポロ Light"/>
              </a:endParaRPr>
            </a:p>
            <a:p>
              <a:pPr algn="ctr">
                <a:lnSpc>
                  <a:spcPts val="3640"/>
                </a:lnSpc>
              </a:pPr>
              <a:r>
                <a:rPr lang="en-US" sz="2600" spc="46">
                  <a:solidFill>
                    <a:srgbClr val="504E43"/>
                  </a:solidFill>
                  <a:latin typeface="モトヤアポロ Light"/>
                  <a:ea typeface="モトヤアポロ Light"/>
                  <a:cs typeface="モトヤアポロ Light"/>
                  <a:sym typeface="モトヤアポロ Light"/>
                </a:rPr>
                <a:t> p represents the amount of spatial autocorrelation.  </a:t>
              </a:r>
            </a:p>
          </p:txBody>
        </p:sp>
      </p:grpSp>
      <p:sp>
        <p:nvSpPr>
          <p:cNvPr id="29" name="Freeform 29"/>
          <p:cNvSpPr/>
          <p:nvPr/>
        </p:nvSpPr>
        <p:spPr>
          <a:xfrm>
            <a:off x="9442217" y="7741633"/>
            <a:ext cx="7251432" cy="983267"/>
          </a:xfrm>
          <a:custGeom>
            <a:avLst/>
            <a:gdLst/>
            <a:ahLst/>
            <a:cxnLst/>
            <a:rect l="l" t="t" r="r" b="b"/>
            <a:pathLst>
              <a:path w="7251432" h="983267">
                <a:moveTo>
                  <a:pt x="0" y="0"/>
                </a:moveTo>
                <a:lnTo>
                  <a:pt x="7251432" y="0"/>
                </a:lnTo>
                <a:lnTo>
                  <a:pt x="7251432" y="983267"/>
                </a:lnTo>
                <a:lnTo>
                  <a:pt x="0" y="983267"/>
                </a:lnTo>
                <a:lnTo>
                  <a:pt x="0" y="0"/>
                </a:lnTo>
                <a:close/>
              </a:path>
            </a:pathLst>
          </a:custGeom>
          <a:blipFill>
            <a:blip r:embed="rId6"/>
            <a:stretch>
              <a:fillRect r="-4462" b="-4937"/>
            </a:stretch>
          </a:blipFill>
        </p:spPr>
        <p:txBody>
          <a:bodyPr/>
          <a:lstStyle/>
          <a:p>
            <a:endParaRPr lang="en-US"/>
          </a:p>
        </p:txBody>
      </p:sp>
      <p:sp>
        <p:nvSpPr>
          <p:cNvPr id="30" name="TextBox 30"/>
          <p:cNvSpPr txBox="1"/>
          <p:nvPr/>
        </p:nvSpPr>
        <p:spPr>
          <a:xfrm>
            <a:off x="-38100" y="7392212"/>
            <a:ext cx="1362106" cy="982345"/>
          </a:xfrm>
          <a:prstGeom prst="rect">
            <a:avLst/>
          </a:prstGeom>
        </p:spPr>
        <p:txBody>
          <a:bodyPr lIns="0" tIns="0" rIns="0" bIns="0" rtlCol="0" anchor="t">
            <a:spAutoFit/>
          </a:bodyPr>
          <a:lstStyle/>
          <a:p>
            <a:pPr algn="ctr">
              <a:lnSpc>
                <a:spcPts val="5180"/>
              </a:lnSpc>
            </a:pPr>
            <a:r>
              <a:rPr lang="en-US" sz="3700" spc="66">
                <a:solidFill>
                  <a:srgbClr val="504E43"/>
                </a:solidFill>
                <a:latin typeface="モトヤアポロ Heavy"/>
                <a:ea typeface="モトヤアポロ Heavy"/>
                <a:cs typeface="モトヤアポロ Heavy"/>
                <a:sym typeface="モトヤアポロ Heavy"/>
              </a:rPr>
              <a:t>04</a:t>
            </a:r>
          </a:p>
        </p:txBody>
      </p:sp>
      <p:sp>
        <p:nvSpPr>
          <p:cNvPr id="31" name="TextBox 31"/>
          <p:cNvSpPr txBox="1"/>
          <p:nvPr/>
        </p:nvSpPr>
        <p:spPr>
          <a:xfrm>
            <a:off x="1138253" y="266700"/>
            <a:ext cx="15906240" cy="3008626"/>
          </a:xfrm>
          <a:prstGeom prst="rect">
            <a:avLst/>
          </a:prstGeom>
        </p:spPr>
        <p:txBody>
          <a:bodyPr lIns="0" tIns="0" rIns="0" bIns="0" rtlCol="0" anchor="t">
            <a:spAutoFit/>
          </a:bodyPr>
          <a:lstStyle/>
          <a:p>
            <a:pPr algn="ctr">
              <a:lnSpc>
                <a:spcPts val="9520"/>
              </a:lnSpc>
            </a:pPr>
            <a:r>
              <a:rPr lang="en-US" sz="6800" dirty="0">
                <a:solidFill>
                  <a:srgbClr val="504E43"/>
                </a:solidFill>
                <a:latin typeface="モトヤアポロ Bold"/>
                <a:ea typeface="モトヤアポロ Bold"/>
                <a:cs typeface="モトヤアポロ Bold"/>
                <a:sym typeface="モトヤアポロ Bold"/>
              </a:rPr>
              <a:t>CONDITIONAL AUTOREGRESSIVE (CAR) MODELS CONT’</a:t>
            </a:r>
          </a:p>
        </p:txBody>
      </p:sp>
      <p:sp>
        <p:nvSpPr>
          <p:cNvPr id="32" name="TextBox 32"/>
          <p:cNvSpPr txBox="1"/>
          <p:nvPr/>
        </p:nvSpPr>
        <p:spPr>
          <a:xfrm>
            <a:off x="1352581" y="2704465"/>
            <a:ext cx="7165851" cy="2251899"/>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Intrinsic conditional autoregressive (</a:t>
            </a:r>
            <a:r>
              <a:rPr lang="en-US" sz="2600" spc="46" dirty="0">
                <a:solidFill>
                  <a:srgbClr val="504E43"/>
                </a:solidFill>
                <a:latin typeface="モトヤアポロ Bold"/>
                <a:ea typeface="モトヤアポロ Bold"/>
                <a:cs typeface="モトヤアポロ Bold"/>
                <a:sym typeface="モトヤアポロ Bold"/>
              </a:rPr>
              <a:t>ICAR</a:t>
            </a:r>
            <a:r>
              <a:rPr lang="en-US" sz="2600" spc="46" dirty="0">
                <a:solidFill>
                  <a:srgbClr val="504E43"/>
                </a:solidFill>
                <a:latin typeface="モトヤアポロ Light"/>
                <a:ea typeface="モトヤアポロ Light"/>
                <a:cs typeface="モトヤアポロ Light"/>
                <a:sym typeface="モトヤアポロ Light"/>
              </a:rPr>
              <a:t>) model assumes complete spatial correlation between regions and should therefore be used in scenarios where strong spatial correlation is assumed. </a:t>
            </a:r>
          </a:p>
        </p:txBody>
      </p:sp>
      <p:sp>
        <p:nvSpPr>
          <p:cNvPr id="33" name="TextBox 33"/>
          <p:cNvSpPr txBox="1"/>
          <p:nvPr/>
        </p:nvSpPr>
        <p:spPr>
          <a:xfrm>
            <a:off x="1304956" y="5108066"/>
            <a:ext cx="7488529" cy="1600835"/>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ICAR priors usually cannot be used for the data (likelihood) so are therefore used to model the random effects instead.</a:t>
            </a:r>
          </a:p>
        </p:txBody>
      </p:sp>
      <p:sp>
        <p:nvSpPr>
          <p:cNvPr id="34" name="TextBox 34"/>
          <p:cNvSpPr txBox="1"/>
          <p:nvPr/>
        </p:nvSpPr>
        <p:spPr>
          <a:xfrm>
            <a:off x="1304956" y="6608353"/>
            <a:ext cx="2746811" cy="2972435"/>
          </a:xfrm>
          <a:prstGeom prst="rect">
            <a:avLst/>
          </a:prstGeom>
        </p:spPr>
        <p:txBody>
          <a:bodyPr lIns="0" tIns="0" rIns="0" bIns="0" rtlCol="0" anchor="t">
            <a:spAutoFit/>
          </a:bodyPr>
          <a:lstStyle/>
          <a:p>
            <a:pPr algn="ctr">
              <a:lnSpc>
                <a:spcPts val="3640"/>
              </a:lnSpc>
            </a:pPr>
            <a:r>
              <a:rPr lang="en-US" sz="2600" dirty="0">
                <a:solidFill>
                  <a:srgbClr val="504E43"/>
                </a:solidFill>
                <a:latin typeface="モトヤアポロ Light"/>
                <a:ea typeface="モトヤアポロ Light"/>
                <a:cs typeface="モトヤアポロ Light"/>
                <a:sym typeface="モトヤアポロ Light"/>
              </a:rPr>
              <a:t>A general form of a hierarchical ICAR model,</a:t>
            </a:r>
          </a:p>
          <a:p>
            <a:pPr algn="ctr">
              <a:lnSpc>
                <a:spcPts val="3640"/>
              </a:lnSpc>
              <a:spcBef>
                <a:spcPct val="0"/>
              </a:spcBef>
            </a:pPr>
            <a:r>
              <a:rPr lang="en-US" sz="2600" dirty="0">
                <a:solidFill>
                  <a:srgbClr val="504E43"/>
                </a:solidFill>
                <a:latin typeface="モトヤアポロ Light"/>
                <a:ea typeface="モトヤアポロ Light"/>
                <a:cs typeface="モトヤアポロ Light"/>
                <a:sym typeface="モトヤアポロ Light"/>
              </a:rPr>
              <a:t> following a Bayesian structure: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189779" y="7442386"/>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228852"/>
            <a:ext cx="15947500" cy="9836210"/>
            <a:chOff x="0" y="0"/>
            <a:chExt cx="4200165" cy="2590607"/>
          </a:xfrm>
        </p:grpSpPr>
        <p:sp>
          <p:nvSpPr>
            <p:cNvPr id="6" name="Freeform 6"/>
            <p:cNvSpPr/>
            <p:nvPr/>
          </p:nvSpPr>
          <p:spPr>
            <a:xfrm>
              <a:off x="0" y="0"/>
              <a:ext cx="4200165" cy="2590607"/>
            </a:xfrm>
            <a:custGeom>
              <a:avLst/>
              <a:gdLst/>
              <a:ahLst/>
              <a:cxnLst/>
              <a:rect l="l" t="t" r="r" b="b"/>
              <a:pathLst>
                <a:path w="4200165" h="2590607">
                  <a:moveTo>
                    <a:pt x="24759" y="0"/>
                  </a:moveTo>
                  <a:lnTo>
                    <a:pt x="4175406" y="0"/>
                  </a:lnTo>
                  <a:cubicBezTo>
                    <a:pt x="4189080" y="0"/>
                    <a:pt x="4200165" y="11085"/>
                    <a:pt x="4200165" y="24759"/>
                  </a:cubicBezTo>
                  <a:lnTo>
                    <a:pt x="4200165" y="2565848"/>
                  </a:lnTo>
                  <a:cubicBezTo>
                    <a:pt x="4200165" y="2572414"/>
                    <a:pt x="4197556" y="2578712"/>
                    <a:pt x="4192913" y="2583355"/>
                  </a:cubicBezTo>
                  <a:cubicBezTo>
                    <a:pt x="4188270" y="2587998"/>
                    <a:pt x="4181972" y="2590607"/>
                    <a:pt x="4175406" y="2590607"/>
                  </a:cubicBezTo>
                  <a:lnTo>
                    <a:pt x="24759" y="2590607"/>
                  </a:lnTo>
                  <a:cubicBezTo>
                    <a:pt x="11085" y="2590607"/>
                    <a:pt x="0" y="2579522"/>
                    <a:pt x="0" y="2565848"/>
                  </a:cubicBezTo>
                  <a:lnTo>
                    <a:pt x="0" y="24759"/>
                  </a:lnTo>
                  <a:cubicBezTo>
                    <a:pt x="0" y="11085"/>
                    <a:pt x="11085" y="0"/>
                    <a:pt x="24759"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00165" cy="2657282"/>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038225" y="8402931"/>
            <a:ext cx="7518723" cy="1477393"/>
            <a:chOff x="0" y="0"/>
            <a:chExt cx="10024964" cy="1969857"/>
          </a:xfrm>
        </p:grpSpPr>
        <p:grpSp>
          <p:nvGrpSpPr>
            <p:cNvPr id="12" name="Group 12"/>
            <p:cNvGrpSpPr/>
            <p:nvPr/>
          </p:nvGrpSpPr>
          <p:grpSpPr>
            <a:xfrm>
              <a:off x="0" y="0"/>
              <a:ext cx="10024964" cy="1969857"/>
              <a:chOff x="0" y="0"/>
              <a:chExt cx="1980240" cy="389108"/>
            </a:xfrm>
          </p:grpSpPr>
          <p:sp>
            <p:nvSpPr>
              <p:cNvPr id="13" name="Freeform 13"/>
              <p:cNvSpPr/>
              <p:nvPr/>
            </p:nvSpPr>
            <p:spPr>
              <a:xfrm>
                <a:off x="0" y="0"/>
                <a:ext cx="1980240" cy="389107"/>
              </a:xfrm>
              <a:custGeom>
                <a:avLst/>
                <a:gdLst/>
                <a:ahLst/>
                <a:cxnLst/>
                <a:rect l="l" t="t" r="r" b="b"/>
                <a:pathLst>
                  <a:path w="1980240" h="389107">
                    <a:moveTo>
                      <a:pt x="99879" y="0"/>
                    </a:moveTo>
                    <a:lnTo>
                      <a:pt x="1880360" y="0"/>
                    </a:lnTo>
                    <a:cubicBezTo>
                      <a:pt x="1906850" y="0"/>
                      <a:pt x="1932255" y="10523"/>
                      <a:pt x="1950986" y="29254"/>
                    </a:cubicBezTo>
                    <a:cubicBezTo>
                      <a:pt x="1969717" y="47985"/>
                      <a:pt x="1980240" y="73390"/>
                      <a:pt x="1980240" y="99879"/>
                    </a:cubicBezTo>
                    <a:lnTo>
                      <a:pt x="1980240" y="289228"/>
                    </a:lnTo>
                    <a:cubicBezTo>
                      <a:pt x="1980240" y="344390"/>
                      <a:pt x="1935522" y="389107"/>
                      <a:pt x="1880360" y="389107"/>
                    </a:cubicBezTo>
                    <a:lnTo>
                      <a:pt x="99879" y="389107"/>
                    </a:lnTo>
                    <a:cubicBezTo>
                      <a:pt x="73390" y="389107"/>
                      <a:pt x="47985" y="378585"/>
                      <a:pt x="29254" y="359853"/>
                    </a:cubicBezTo>
                    <a:cubicBezTo>
                      <a:pt x="10523" y="341122"/>
                      <a:pt x="0" y="315718"/>
                      <a:pt x="0" y="289228"/>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14" name="TextBox 14"/>
              <p:cNvSpPr txBox="1"/>
              <p:nvPr/>
            </p:nvSpPr>
            <p:spPr>
              <a:xfrm>
                <a:off x="0" y="-66675"/>
                <a:ext cx="1980240" cy="455783"/>
              </a:xfrm>
              <a:prstGeom prst="rect">
                <a:avLst/>
              </a:prstGeom>
            </p:spPr>
            <p:txBody>
              <a:bodyPr lIns="50800" tIns="50800" rIns="50800" bIns="50800" rtlCol="0" anchor="ctr"/>
              <a:lstStyle/>
              <a:p>
                <a:pPr algn="ctr">
                  <a:lnSpc>
                    <a:spcPts val="3360"/>
                  </a:lnSpc>
                </a:pPr>
                <a:endParaRPr/>
              </a:p>
            </p:txBody>
          </p:sp>
        </p:grpSp>
        <p:sp>
          <p:nvSpPr>
            <p:cNvPr id="15" name="TextBox 15"/>
            <p:cNvSpPr txBox="1"/>
            <p:nvPr/>
          </p:nvSpPr>
          <p:spPr>
            <a:xfrm>
              <a:off x="138868" y="-18372"/>
              <a:ext cx="9582712" cy="1663700"/>
            </a:xfrm>
            <a:prstGeom prst="rect">
              <a:avLst/>
            </a:prstGeom>
          </p:spPr>
          <p:txBody>
            <a:bodyPr lIns="0" tIns="0" rIns="0" bIns="0" rtlCol="0" anchor="t">
              <a:spAutoFit/>
            </a:bodyPr>
            <a:lstStyle/>
            <a:p>
              <a:pPr algn="ctr">
                <a:lnSpc>
                  <a:spcPts val="4200"/>
                </a:lnSpc>
              </a:pPr>
              <a:endParaRPr/>
            </a:p>
            <a:p>
              <a:pPr algn="ctr">
                <a:lnSpc>
                  <a:spcPts val="4200"/>
                </a:lnSpc>
              </a:pPr>
              <a:endParaRPr/>
            </a:p>
          </p:txBody>
        </p:sp>
      </p:grpSp>
      <p:grpSp>
        <p:nvGrpSpPr>
          <p:cNvPr id="16" name="Group 16"/>
          <p:cNvGrpSpPr/>
          <p:nvPr/>
        </p:nvGrpSpPr>
        <p:grpSpPr>
          <a:xfrm>
            <a:off x="1038225" y="2864101"/>
            <a:ext cx="7518723" cy="943993"/>
            <a:chOff x="0" y="0"/>
            <a:chExt cx="10024964" cy="1258657"/>
          </a:xfrm>
        </p:grpSpPr>
        <p:grpSp>
          <p:nvGrpSpPr>
            <p:cNvPr id="17" name="Group 17"/>
            <p:cNvGrpSpPr/>
            <p:nvPr/>
          </p:nvGrpSpPr>
          <p:grpSpPr>
            <a:xfrm>
              <a:off x="0" y="0"/>
              <a:ext cx="10024964" cy="1258657"/>
              <a:chOff x="0" y="0"/>
              <a:chExt cx="1980240" cy="248624"/>
            </a:xfrm>
          </p:grpSpPr>
          <p:sp>
            <p:nvSpPr>
              <p:cNvPr id="18" name="Freeform 18"/>
              <p:cNvSpPr/>
              <p:nvPr/>
            </p:nvSpPr>
            <p:spPr>
              <a:xfrm>
                <a:off x="0" y="0"/>
                <a:ext cx="1980240" cy="248624"/>
              </a:xfrm>
              <a:custGeom>
                <a:avLst/>
                <a:gdLst/>
                <a:ahLst/>
                <a:cxnLst/>
                <a:rect l="l" t="t" r="r" b="b"/>
                <a:pathLst>
                  <a:path w="1980240" h="248624">
                    <a:moveTo>
                      <a:pt x="99879" y="0"/>
                    </a:moveTo>
                    <a:lnTo>
                      <a:pt x="1880360" y="0"/>
                    </a:lnTo>
                    <a:cubicBezTo>
                      <a:pt x="1906850" y="0"/>
                      <a:pt x="1932255" y="10523"/>
                      <a:pt x="1950986" y="29254"/>
                    </a:cubicBezTo>
                    <a:cubicBezTo>
                      <a:pt x="1969717" y="47985"/>
                      <a:pt x="1980240" y="73390"/>
                      <a:pt x="1980240" y="99879"/>
                    </a:cubicBezTo>
                    <a:lnTo>
                      <a:pt x="1980240" y="148744"/>
                    </a:lnTo>
                    <a:cubicBezTo>
                      <a:pt x="1980240" y="175234"/>
                      <a:pt x="1969717" y="200638"/>
                      <a:pt x="1950986" y="219370"/>
                    </a:cubicBezTo>
                    <a:cubicBezTo>
                      <a:pt x="1932255" y="238101"/>
                      <a:pt x="1906850" y="248624"/>
                      <a:pt x="1880360" y="248624"/>
                    </a:cubicBezTo>
                    <a:lnTo>
                      <a:pt x="99879" y="248624"/>
                    </a:lnTo>
                    <a:cubicBezTo>
                      <a:pt x="73390" y="248624"/>
                      <a:pt x="47985" y="238101"/>
                      <a:pt x="29254" y="219370"/>
                    </a:cubicBezTo>
                    <a:cubicBezTo>
                      <a:pt x="10523" y="200638"/>
                      <a:pt x="0" y="175234"/>
                      <a:pt x="0" y="148744"/>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19" name="TextBox 19"/>
              <p:cNvSpPr txBox="1"/>
              <p:nvPr/>
            </p:nvSpPr>
            <p:spPr>
              <a:xfrm>
                <a:off x="0" y="-66675"/>
                <a:ext cx="1980240" cy="315299"/>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138868" y="-18372"/>
              <a:ext cx="9582712"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K non overlapping aerial locations</a:t>
              </a:r>
            </a:p>
          </p:txBody>
        </p:sp>
      </p:grpSp>
      <p:grpSp>
        <p:nvGrpSpPr>
          <p:cNvPr id="21" name="Group 21"/>
          <p:cNvGrpSpPr/>
          <p:nvPr/>
        </p:nvGrpSpPr>
        <p:grpSpPr>
          <a:xfrm>
            <a:off x="1038225" y="3986644"/>
            <a:ext cx="7518723" cy="943993"/>
            <a:chOff x="0" y="0"/>
            <a:chExt cx="10024964" cy="1258657"/>
          </a:xfrm>
        </p:grpSpPr>
        <p:grpSp>
          <p:nvGrpSpPr>
            <p:cNvPr id="22" name="Group 22"/>
            <p:cNvGrpSpPr/>
            <p:nvPr/>
          </p:nvGrpSpPr>
          <p:grpSpPr>
            <a:xfrm>
              <a:off x="0" y="0"/>
              <a:ext cx="10024964" cy="1258657"/>
              <a:chOff x="0" y="0"/>
              <a:chExt cx="1980240" cy="248624"/>
            </a:xfrm>
          </p:grpSpPr>
          <p:sp>
            <p:nvSpPr>
              <p:cNvPr id="23" name="Freeform 23"/>
              <p:cNvSpPr/>
              <p:nvPr/>
            </p:nvSpPr>
            <p:spPr>
              <a:xfrm>
                <a:off x="0" y="0"/>
                <a:ext cx="1980240" cy="248624"/>
              </a:xfrm>
              <a:custGeom>
                <a:avLst/>
                <a:gdLst/>
                <a:ahLst/>
                <a:cxnLst/>
                <a:rect l="l" t="t" r="r" b="b"/>
                <a:pathLst>
                  <a:path w="1980240" h="248624">
                    <a:moveTo>
                      <a:pt x="99879" y="0"/>
                    </a:moveTo>
                    <a:lnTo>
                      <a:pt x="1880360" y="0"/>
                    </a:lnTo>
                    <a:cubicBezTo>
                      <a:pt x="1906850" y="0"/>
                      <a:pt x="1932255" y="10523"/>
                      <a:pt x="1950986" y="29254"/>
                    </a:cubicBezTo>
                    <a:cubicBezTo>
                      <a:pt x="1969717" y="47985"/>
                      <a:pt x="1980240" y="73390"/>
                      <a:pt x="1980240" y="99879"/>
                    </a:cubicBezTo>
                    <a:lnTo>
                      <a:pt x="1980240" y="148744"/>
                    </a:lnTo>
                    <a:cubicBezTo>
                      <a:pt x="1980240" y="175234"/>
                      <a:pt x="1969717" y="200638"/>
                      <a:pt x="1950986" y="219370"/>
                    </a:cubicBezTo>
                    <a:cubicBezTo>
                      <a:pt x="1932255" y="238101"/>
                      <a:pt x="1906850" y="248624"/>
                      <a:pt x="1880360" y="248624"/>
                    </a:cubicBezTo>
                    <a:lnTo>
                      <a:pt x="99879" y="248624"/>
                    </a:lnTo>
                    <a:cubicBezTo>
                      <a:pt x="73390" y="248624"/>
                      <a:pt x="47985" y="238101"/>
                      <a:pt x="29254" y="219370"/>
                    </a:cubicBezTo>
                    <a:cubicBezTo>
                      <a:pt x="10523" y="200638"/>
                      <a:pt x="0" y="175234"/>
                      <a:pt x="0" y="148744"/>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24" name="TextBox 24"/>
              <p:cNvSpPr txBox="1"/>
              <p:nvPr/>
            </p:nvSpPr>
            <p:spPr>
              <a:xfrm>
                <a:off x="0" y="-66675"/>
                <a:ext cx="1980240" cy="315299"/>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38868" y="-18372"/>
              <a:ext cx="9582712"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N time points</a:t>
              </a:r>
            </a:p>
          </p:txBody>
        </p:sp>
      </p:grpSp>
      <p:grpSp>
        <p:nvGrpSpPr>
          <p:cNvPr id="26" name="Group 26"/>
          <p:cNvGrpSpPr/>
          <p:nvPr/>
        </p:nvGrpSpPr>
        <p:grpSpPr>
          <a:xfrm>
            <a:off x="1038225" y="5111612"/>
            <a:ext cx="7518723" cy="1477393"/>
            <a:chOff x="0" y="0"/>
            <a:chExt cx="10024964" cy="1969857"/>
          </a:xfrm>
        </p:grpSpPr>
        <p:grpSp>
          <p:nvGrpSpPr>
            <p:cNvPr id="27" name="Group 27"/>
            <p:cNvGrpSpPr/>
            <p:nvPr/>
          </p:nvGrpSpPr>
          <p:grpSpPr>
            <a:xfrm>
              <a:off x="0" y="0"/>
              <a:ext cx="10024964" cy="1969857"/>
              <a:chOff x="0" y="0"/>
              <a:chExt cx="1980240" cy="389108"/>
            </a:xfrm>
          </p:grpSpPr>
          <p:sp>
            <p:nvSpPr>
              <p:cNvPr id="28" name="Freeform 28"/>
              <p:cNvSpPr/>
              <p:nvPr/>
            </p:nvSpPr>
            <p:spPr>
              <a:xfrm>
                <a:off x="0" y="0"/>
                <a:ext cx="1980240" cy="389107"/>
              </a:xfrm>
              <a:custGeom>
                <a:avLst/>
                <a:gdLst/>
                <a:ahLst/>
                <a:cxnLst/>
                <a:rect l="l" t="t" r="r" b="b"/>
                <a:pathLst>
                  <a:path w="1980240" h="389107">
                    <a:moveTo>
                      <a:pt x="99879" y="0"/>
                    </a:moveTo>
                    <a:lnTo>
                      <a:pt x="1880360" y="0"/>
                    </a:lnTo>
                    <a:cubicBezTo>
                      <a:pt x="1906850" y="0"/>
                      <a:pt x="1932255" y="10523"/>
                      <a:pt x="1950986" y="29254"/>
                    </a:cubicBezTo>
                    <a:cubicBezTo>
                      <a:pt x="1969717" y="47985"/>
                      <a:pt x="1980240" y="73390"/>
                      <a:pt x="1980240" y="99879"/>
                    </a:cubicBezTo>
                    <a:lnTo>
                      <a:pt x="1980240" y="289228"/>
                    </a:lnTo>
                    <a:cubicBezTo>
                      <a:pt x="1980240" y="344390"/>
                      <a:pt x="1935522" y="389107"/>
                      <a:pt x="1880360" y="389107"/>
                    </a:cubicBezTo>
                    <a:lnTo>
                      <a:pt x="99879" y="389107"/>
                    </a:lnTo>
                    <a:cubicBezTo>
                      <a:pt x="73390" y="389107"/>
                      <a:pt x="47985" y="378585"/>
                      <a:pt x="29254" y="359853"/>
                    </a:cubicBezTo>
                    <a:cubicBezTo>
                      <a:pt x="10523" y="341122"/>
                      <a:pt x="0" y="315718"/>
                      <a:pt x="0" y="289228"/>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29" name="TextBox 29"/>
              <p:cNvSpPr txBox="1"/>
              <p:nvPr/>
            </p:nvSpPr>
            <p:spPr>
              <a:xfrm>
                <a:off x="0" y="-66675"/>
                <a:ext cx="1980240" cy="455783"/>
              </a:xfrm>
              <a:prstGeom prst="rect">
                <a:avLst/>
              </a:prstGeom>
            </p:spPr>
            <p:txBody>
              <a:bodyPr lIns="50800" tIns="50800" rIns="50800" bIns="50800" rtlCol="0" anchor="ctr"/>
              <a:lstStyle/>
              <a:p>
                <a:pPr algn="ctr">
                  <a:lnSpc>
                    <a:spcPts val="3360"/>
                  </a:lnSpc>
                </a:pPr>
                <a:endParaRPr/>
              </a:p>
            </p:txBody>
          </p:sp>
        </p:grpSp>
        <p:sp>
          <p:nvSpPr>
            <p:cNvPr id="30" name="TextBox 30"/>
            <p:cNvSpPr txBox="1"/>
            <p:nvPr/>
          </p:nvSpPr>
          <p:spPr>
            <a:xfrm>
              <a:off x="138868" y="-18372"/>
              <a:ext cx="9582712" cy="16637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The response, Y will be aranage in a K x N matrix</a:t>
              </a:r>
            </a:p>
          </p:txBody>
        </p:sp>
      </p:grpSp>
      <p:sp>
        <p:nvSpPr>
          <p:cNvPr id="31" name="Freeform 31"/>
          <p:cNvSpPr/>
          <p:nvPr/>
        </p:nvSpPr>
        <p:spPr>
          <a:xfrm>
            <a:off x="1558318" y="8580219"/>
            <a:ext cx="6478537" cy="1173648"/>
          </a:xfrm>
          <a:custGeom>
            <a:avLst/>
            <a:gdLst/>
            <a:ahLst/>
            <a:cxnLst/>
            <a:rect l="l" t="t" r="r" b="b"/>
            <a:pathLst>
              <a:path w="6478537" h="1173648">
                <a:moveTo>
                  <a:pt x="0" y="0"/>
                </a:moveTo>
                <a:lnTo>
                  <a:pt x="6478537" y="0"/>
                </a:lnTo>
                <a:lnTo>
                  <a:pt x="6478537" y="1173648"/>
                </a:lnTo>
                <a:lnTo>
                  <a:pt x="0" y="1173648"/>
                </a:lnTo>
                <a:lnTo>
                  <a:pt x="0" y="0"/>
                </a:lnTo>
                <a:close/>
              </a:path>
            </a:pathLst>
          </a:custGeom>
          <a:blipFill>
            <a:blip r:embed="rId4"/>
            <a:stretch>
              <a:fillRect l="-3400" t="-12241" r="-7021" b="-5801"/>
            </a:stretch>
          </a:blipFill>
        </p:spPr>
        <p:txBody>
          <a:bodyPr/>
          <a:lstStyle/>
          <a:p>
            <a:endParaRPr lang="en-US"/>
          </a:p>
        </p:txBody>
      </p:sp>
      <p:sp>
        <p:nvSpPr>
          <p:cNvPr id="32" name="TextBox 32"/>
          <p:cNvSpPr txBox="1"/>
          <p:nvPr/>
        </p:nvSpPr>
        <p:spPr>
          <a:xfrm>
            <a:off x="75637" y="76663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05</a:t>
            </a:r>
          </a:p>
        </p:txBody>
      </p:sp>
      <p:grpSp>
        <p:nvGrpSpPr>
          <p:cNvPr id="33" name="Group 33"/>
          <p:cNvGrpSpPr/>
          <p:nvPr/>
        </p:nvGrpSpPr>
        <p:grpSpPr>
          <a:xfrm>
            <a:off x="1038225" y="6769980"/>
            <a:ext cx="7518723" cy="1477393"/>
            <a:chOff x="0" y="0"/>
            <a:chExt cx="10024964" cy="1969857"/>
          </a:xfrm>
        </p:grpSpPr>
        <p:grpSp>
          <p:nvGrpSpPr>
            <p:cNvPr id="34" name="Group 34"/>
            <p:cNvGrpSpPr/>
            <p:nvPr/>
          </p:nvGrpSpPr>
          <p:grpSpPr>
            <a:xfrm>
              <a:off x="0" y="0"/>
              <a:ext cx="10024964" cy="1969857"/>
              <a:chOff x="0" y="0"/>
              <a:chExt cx="1980240" cy="389108"/>
            </a:xfrm>
          </p:grpSpPr>
          <p:sp>
            <p:nvSpPr>
              <p:cNvPr id="35" name="Freeform 35"/>
              <p:cNvSpPr/>
              <p:nvPr/>
            </p:nvSpPr>
            <p:spPr>
              <a:xfrm>
                <a:off x="0" y="0"/>
                <a:ext cx="1980240" cy="389107"/>
              </a:xfrm>
              <a:custGeom>
                <a:avLst/>
                <a:gdLst/>
                <a:ahLst/>
                <a:cxnLst/>
                <a:rect l="l" t="t" r="r" b="b"/>
                <a:pathLst>
                  <a:path w="1980240" h="389107">
                    <a:moveTo>
                      <a:pt x="99879" y="0"/>
                    </a:moveTo>
                    <a:lnTo>
                      <a:pt x="1880360" y="0"/>
                    </a:lnTo>
                    <a:cubicBezTo>
                      <a:pt x="1906850" y="0"/>
                      <a:pt x="1932255" y="10523"/>
                      <a:pt x="1950986" y="29254"/>
                    </a:cubicBezTo>
                    <a:cubicBezTo>
                      <a:pt x="1969717" y="47985"/>
                      <a:pt x="1980240" y="73390"/>
                      <a:pt x="1980240" y="99879"/>
                    </a:cubicBezTo>
                    <a:lnTo>
                      <a:pt x="1980240" y="289228"/>
                    </a:lnTo>
                    <a:cubicBezTo>
                      <a:pt x="1980240" y="344390"/>
                      <a:pt x="1935522" y="389107"/>
                      <a:pt x="1880360" y="389107"/>
                    </a:cubicBezTo>
                    <a:lnTo>
                      <a:pt x="99879" y="389107"/>
                    </a:lnTo>
                    <a:cubicBezTo>
                      <a:pt x="73390" y="389107"/>
                      <a:pt x="47985" y="378585"/>
                      <a:pt x="29254" y="359853"/>
                    </a:cubicBezTo>
                    <a:cubicBezTo>
                      <a:pt x="10523" y="341122"/>
                      <a:pt x="0" y="315718"/>
                      <a:pt x="0" y="289228"/>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36" name="TextBox 36"/>
              <p:cNvSpPr txBox="1"/>
              <p:nvPr/>
            </p:nvSpPr>
            <p:spPr>
              <a:xfrm>
                <a:off x="0" y="-66675"/>
                <a:ext cx="1980240" cy="455783"/>
              </a:xfrm>
              <a:prstGeom prst="rect">
                <a:avLst/>
              </a:prstGeom>
            </p:spPr>
            <p:txBody>
              <a:bodyPr lIns="50800" tIns="50800" rIns="50800" bIns="50800" rtlCol="0" anchor="ctr"/>
              <a:lstStyle/>
              <a:p>
                <a:pPr algn="ctr">
                  <a:lnSpc>
                    <a:spcPts val="3360"/>
                  </a:lnSpc>
                </a:pPr>
                <a:endParaRPr/>
              </a:p>
            </p:txBody>
          </p:sp>
        </p:grpSp>
        <p:sp>
          <p:nvSpPr>
            <p:cNvPr id="37" name="TextBox 37"/>
            <p:cNvSpPr txBox="1"/>
            <p:nvPr/>
          </p:nvSpPr>
          <p:spPr>
            <a:xfrm>
              <a:off x="138868" y="-18372"/>
              <a:ext cx="9582712" cy="16637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ψ_kt represents the spatial-temporal random effects</a:t>
              </a:r>
            </a:p>
          </p:txBody>
        </p:sp>
      </p:grpSp>
      <p:grpSp>
        <p:nvGrpSpPr>
          <p:cNvPr id="38" name="Group 38"/>
          <p:cNvGrpSpPr/>
          <p:nvPr/>
        </p:nvGrpSpPr>
        <p:grpSpPr>
          <a:xfrm>
            <a:off x="8765270" y="2864101"/>
            <a:ext cx="7966314" cy="4677793"/>
            <a:chOff x="0" y="0"/>
            <a:chExt cx="10621752" cy="6237057"/>
          </a:xfrm>
        </p:grpSpPr>
        <p:grpSp>
          <p:nvGrpSpPr>
            <p:cNvPr id="39" name="Group 39"/>
            <p:cNvGrpSpPr/>
            <p:nvPr/>
          </p:nvGrpSpPr>
          <p:grpSpPr>
            <a:xfrm>
              <a:off x="0" y="0"/>
              <a:ext cx="10621752" cy="6237057"/>
              <a:chOff x="0" y="0"/>
              <a:chExt cx="2098124" cy="1232011"/>
            </a:xfrm>
          </p:grpSpPr>
          <p:sp>
            <p:nvSpPr>
              <p:cNvPr id="40" name="Freeform 40"/>
              <p:cNvSpPr/>
              <p:nvPr/>
            </p:nvSpPr>
            <p:spPr>
              <a:xfrm>
                <a:off x="0" y="0"/>
                <a:ext cx="2098124" cy="1232011"/>
              </a:xfrm>
              <a:custGeom>
                <a:avLst/>
                <a:gdLst/>
                <a:ahLst/>
                <a:cxnLst/>
                <a:rect l="l" t="t" r="r" b="b"/>
                <a:pathLst>
                  <a:path w="2098124" h="1232011">
                    <a:moveTo>
                      <a:pt x="94268" y="0"/>
                    </a:moveTo>
                    <a:lnTo>
                      <a:pt x="2003856" y="0"/>
                    </a:lnTo>
                    <a:cubicBezTo>
                      <a:pt x="2028858" y="0"/>
                      <a:pt x="2052835" y="9932"/>
                      <a:pt x="2070514" y="27610"/>
                    </a:cubicBezTo>
                    <a:cubicBezTo>
                      <a:pt x="2088192" y="45289"/>
                      <a:pt x="2098124" y="69266"/>
                      <a:pt x="2098124" y="94268"/>
                    </a:cubicBezTo>
                    <a:lnTo>
                      <a:pt x="2098124" y="1137744"/>
                    </a:lnTo>
                    <a:cubicBezTo>
                      <a:pt x="2098124" y="1162745"/>
                      <a:pt x="2088192" y="1186722"/>
                      <a:pt x="2070514" y="1204401"/>
                    </a:cubicBezTo>
                    <a:cubicBezTo>
                      <a:pt x="2052835" y="1222079"/>
                      <a:pt x="2028858" y="1232011"/>
                      <a:pt x="2003856" y="1232011"/>
                    </a:cubicBezTo>
                    <a:lnTo>
                      <a:pt x="94268" y="1232011"/>
                    </a:lnTo>
                    <a:cubicBezTo>
                      <a:pt x="69266" y="1232011"/>
                      <a:pt x="45289" y="1222079"/>
                      <a:pt x="27610" y="1204401"/>
                    </a:cubicBezTo>
                    <a:cubicBezTo>
                      <a:pt x="9932" y="1186722"/>
                      <a:pt x="0" y="1162745"/>
                      <a:pt x="0" y="1137744"/>
                    </a:cubicBezTo>
                    <a:lnTo>
                      <a:pt x="0" y="94268"/>
                    </a:lnTo>
                    <a:cubicBezTo>
                      <a:pt x="0" y="69266"/>
                      <a:pt x="9932" y="45289"/>
                      <a:pt x="27610" y="27610"/>
                    </a:cubicBezTo>
                    <a:cubicBezTo>
                      <a:pt x="45289" y="9932"/>
                      <a:pt x="69266" y="0"/>
                      <a:pt x="94268" y="0"/>
                    </a:cubicBezTo>
                    <a:close/>
                  </a:path>
                </a:pathLst>
              </a:custGeom>
              <a:solidFill>
                <a:srgbClr val="EAE2B6"/>
              </a:solidFill>
              <a:ln w="28575" cap="rnd">
                <a:solidFill>
                  <a:srgbClr val="504E43"/>
                </a:solidFill>
                <a:prstDash val="lgDash"/>
                <a:round/>
              </a:ln>
            </p:spPr>
            <p:txBody>
              <a:bodyPr/>
              <a:lstStyle/>
              <a:p>
                <a:endParaRPr lang="en-US"/>
              </a:p>
            </p:txBody>
          </p:sp>
          <p:sp>
            <p:nvSpPr>
              <p:cNvPr id="41" name="TextBox 41"/>
              <p:cNvSpPr txBox="1"/>
              <p:nvPr/>
            </p:nvSpPr>
            <p:spPr>
              <a:xfrm>
                <a:off x="0" y="-66675"/>
                <a:ext cx="2098124" cy="1298686"/>
              </a:xfrm>
              <a:prstGeom prst="rect">
                <a:avLst/>
              </a:prstGeom>
            </p:spPr>
            <p:txBody>
              <a:bodyPr lIns="50800" tIns="50800" rIns="50800" bIns="50800" rtlCol="0" anchor="ctr"/>
              <a:lstStyle/>
              <a:p>
                <a:pPr algn="ctr">
                  <a:lnSpc>
                    <a:spcPts val="3360"/>
                  </a:lnSpc>
                </a:pPr>
                <a:endParaRPr/>
              </a:p>
            </p:txBody>
          </p:sp>
        </p:grpSp>
        <p:sp>
          <p:nvSpPr>
            <p:cNvPr id="42" name="TextBox 42"/>
            <p:cNvSpPr txBox="1"/>
            <p:nvPr/>
          </p:nvSpPr>
          <p:spPr>
            <a:xfrm>
              <a:off x="147134" y="-18372"/>
              <a:ext cx="10153172" cy="59309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Ways to define ψ_kt :</a:t>
              </a:r>
            </a:p>
            <a:p>
              <a:pPr algn="ctr">
                <a:lnSpc>
                  <a:spcPts val="4200"/>
                </a:lnSpc>
              </a:pPr>
              <a:r>
                <a:rPr lang="en-US" sz="3000" spc="54">
                  <a:solidFill>
                    <a:srgbClr val="504E43"/>
                  </a:solidFill>
                  <a:latin typeface="モトヤアポロ Light"/>
                  <a:ea typeface="モトヤアポロ Light"/>
                  <a:cs typeface="モトヤアポロ Light"/>
                  <a:sym typeface="モトヤアポロ Light"/>
                </a:rPr>
                <a:t>Bernardinelli et al. (1995) </a:t>
              </a:r>
            </a:p>
            <a:p>
              <a:pPr algn="ctr">
                <a:lnSpc>
                  <a:spcPts val="4200"/>
                </a:lnSpc>
              </a:pPr>
              <a:endParaRPr lang="en-US" sz="3000" spc="54">
                <a:solidFill>
                  <a:srgbClr val="504E43"/>
                </a:solidFill>
                <a:latin typeface="モトヤアポロ Light"/>
                <a:ea typeface="モトヤアポロ Light"/>
                <a:cs typeface="モトヤアポロ Light"/>
                <a:sym typeface="モトヤアポロ Light"/>
              </a:endParaRPr>
            </a:p>
            <a:p>
              <a:pPr algn="ctr">
                <a:lnSpc>
                  <a:spcPts val="4200"/>
                </a:lnSpc>
              </a:pPr>
              <a:endParaRPr lang="en-US" sz="3000" spc="54">
                <a:solidFill>
                  <a:srgbClr val="504E43"/>
                </a:solidFill>
                <a:latin typeface="モトヤアポロ Light"/>
                <a:ea typeface="モトヤアポロ Light"/>
                <a:cs typeface="モトヤアポロ Light"/>
                <a:sym typeface="モトヤアポロ Light"/>
              </a:endParaRPr>
            </a:p>
            <a:p>
              <a:pPr algn="ctr">
                <a:lnSpc>
                  <a:spcPts val="4200"/>
                </a:lnSpc>
              </a:pPr>
              <a:r>
                <a:rPr lang="en-US" sz="3000" spc="54">
                  <a:solidFill>
                    <a:srgbClr val="504E43"/>
                  </a:solidFill>
                  <a:latin typeface="モトヤアポロ Light"/>
                  <a:ea typeface="モトヤアポロ Light"/>
                  <a:cs typeface="モトヤアポロ Light"/>
                  <a:sym typeface="モトヤアポロ Light"/>
                </a:rPr>
                <a:t>Leonhard Knorr-Held, (2000) </a:t>
              </a:r>
            </a:p>
            <a:p>
              <a:pPr algn="ctr">
                <a:lnSpc>
                  <a:spcPts val="4200"/>
                </a:lnSpc>
              </a:pPr>
              <a:endParaRPr lang="en-US" sz="3000" spc="54">
                <a:solidFill>
                  <a:srgbClr val="504E43"/>
                </a:solidFill>
                <a:latin typeface="モトヤアポロ Light"/>
                <a:ea typeface="モトヤアポロ Light"/>
                <a:cs typeface="モトヤアポロ Light"/>
                <a:sym typeface="モトヤアポロ Light"/>
              </a:endParaRPr>
            </a:p>
            <a:p>
              <a:pPr algn="ctr">
                <a:lnSpc>
                  <a:spcPts val="4200"/>
                </a:lnSpc>
              </a:pPr>
              <a:r>
                <a:rPr lang="en-US" sz="3000" spc="54">
                  <a:solidFill>
                    <a:srgbClr val="504E43"/>
                  </a:solidFill>
                  <a:latin typeface="モトヤアポロ Light"/>
                  <a:ea typeface="モトヤアポロ Light"/>
                  <a:cs typeface="モトヤアポロ Light"/>
                  <a:sym typeface="モトヤアポロ Light"/>
                </a:rPr>
                <a:t>expanded;</a:t>
              </a:r>
            </a:p>
            <a:p>
              <a:pPr algn="ctr">
                <a:lnSpc>
                  <a:spcPts val="4200"/>
                </a:lnSpc>
              </a:pPr>
              <a:endParaRPr lang="en-US" sz="3000" spc="54">
                <a:solidFill>
                  <a:srgbClr val="504E43"/>
                </a:solidFill>
                <a:latin typeface="モトヤアポロ Light"/>
                <a:ea typeface="モトヤアポロ Light"/>
                <a:cs typeface="モトヤアポロ Light"/>
                <a:sym typeface="モトヤアポロ Light"/>
              </a:endParaRPr>
            </a:p>
          </p:txBody>
        </p:sp>
      </p:grpSp>
      <p:sp>
        <p:nvSpPr>
          <p:cNvPr id="43" name="Freeform 43"/>
          <p:cNvSpPr/>
          <p:nvPr/>
        </p:nvSpPr>
        <p:spPr>
          <a:xfrm>
            <a:off x="10237692" y="4277158"/>
            <a:ext cx="5021470" cy="653479"/>
          </a:xfrm>
          <a:custGeom>
            <a:avLst/>
            <a:gdLst/>
            <a:ahLst/>
            <a:cxnLst/>
            <a:rect l="l" t="t" r="r" b="b"/>
            <a:pathLst>
              <a:path w="5021470" h="653479">
                <a:moveTo>
                  <a:pt x="0" y="0"/>
                </a:moveTo>
                <a:lnTo>
                  <a:pt x="5021469" y="0"/>
                </a:lnTo>
                <a:lnTo>
                  <a:pt x="5021469" y="653479"/>
                </a:lnTo>
                <a:lnTo>
                  <a:pt x="0" y="653479"/>
                </a:lnTo>
                <a:lnTo>
                  <a:pt x="0" y="0"/>
                </a:lnTo>
                <a:close/>
              </a:path>
            </a:pathLst>
          </a:custGeom>
          <a:blipFill>
            <a:blip r:embed="rId5"/>
            <a:stretch>
              <a:fillRect/>
            </a:stretch>
          </a:blipFill>
        </p:spPr>
        <p:txBody>
          <a:bodyPr/>
          <a:lstStyle/>
          <a:p>
            <a:endParaRPr lang="en-US"/>
          </a:p>
        </p:txBody>
      </p:sp>
      <p:sp>
        <p:nvSpPr>
          <p:cNvPr id="44" name="Freeform 44"/>
          <p:cNvSpPr/>
          <p:nvPr/>
        </p:nvSpPr>
        <p:spPr>
          <a:xfrm>
            <a:off x="10237692" y="5448300"/>
            <a:ext cx="5303262" cy="658790"/>
          </a:xfrm>
          <a:custGeom>
            <a:avLst/>
            <a:gdLst/>
            <a:ahLst/>
            <a:cxnLst/>
            <a:rect l="l" t="t" r="r" b="b"/>
            <a:pathLst>
              <a:path w="5303262" h="658790">
                <a:moveTo>
                  <a:pt x="0" y="0"/>
                </a:moveTo>
                <a:lnTo>
                  <a:pt x="5303261" y="0"/>
                </a:lnTo>
                <a:lnTo>
                  <a:pt x="5303261" y="658790"/>
                </a:lnTo>
                <a:lnTo>
                  <a:pt x="0" y="658790"/>
                </a:lnTo>
                <a:lnTo>
                  <a:pt x="0" y="0"/>
                </a:lnTo>
                <a:close/>
              </a:path>
            </a:pathLst>
          </a:custGeom>
          <a:blipFill>
            <a:blip r:embed="rId6"/>
            <a:stretch>
              <a:fillRect/>
            </a:stretch>
          </a:blipFill>
        </p:spPr>
        <p:txBody>
          <a:bodyPr/>
          <a:lstStyle/>
          <a:p>
            <a:endParaRPr lang="en-US"/>
          </a:p>
        </p:txBody>
      </p:sp>
      <p:sp>
        <p:nvSpPr>
          <p:cNvPr id="45" name="Freeform 45"/>
          <p:cNvSpPr/>
          <p:nvPr/>
        </p:nvSpPr>
        <p:spPr>
          <a:xfrm>
            <a:off x="10237692" y="6918240"/>
            <a:ext cx="5664170" cy="487240"/>
          </a:xfrm>
          <a:custGeom>
            <a:avLst/>
            <a:gdLst/>
            <a:ahLst/>
            <a:cxnLst/>
            <a:rect l="l" t="t" r="r" b="b"/>
            <a:pathLst>
              <a:path w="5664170" h="487240">
                <a:moveTo>
                  <a:pt x="0" y="0"/>
                </a:moveTo>
                <a:lnTo>
                  <a:pt x="5664170" y="0"/>
                </a:lnTo>
                <a:lnTo>
                  <a:pt x="5664170" y="487240"/>
                </a:lnTo>
                <a:lnTo>
                  <a:pt x="0" y="487240"/>
                </a:lnTo>
                <a:lnTo>
                  <a:pt x="0" y="0"/>
                </a:lnTo>
                <a:close/>
              </a:path>
            </a:pathLst>
          </a:custGeom>
          <a:blipFill>
            <a:blip r:embed="rId7"/>
            <a:stretch>
              <a:fillRect/>
            </a:stretch>
          </a:blipFill>
        </p:spPr>
        <p:txBody>
          <a:bodyPr/>
          <a:lstStyle/>
          <a:p>
            <a:endParaRPr lang="en-US"/>
          </a:p>
        </p:txBody>
      </p:sp>
      <p:sp>
        <p:nvSpPr>
          <p:cNvPr id="46" name="TextBox 46"/>
          <p:cNvSpPr txBox="1"/>
          <p:nvPr/>
        </p:nvSpPr>
        <p:spPr>
          <a:xfrm>
            <a:off x="0" y="222251"/>
            <a:ext cx="18940771" cy="3549649"/>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SPATIAL-TEMPORAL CAR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291268"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205192"/>
            <a:ext cx="16000068" cy="9821855"/>
            <a:chOff x="0" y="0"/>
            <a:chExt cx="4214010" cy="2586826"/>
          </a:xfrm>
        </p:grpSpPr>
        <p:sp>
          <p:nvSpPr>
            <p:cNvPr id="6" name="Freeform 6"/>
            <p:cNvSpPr/>
            <p:nvPr/>
          </p:nvSpPr>
          <p:spPr>
            <a:xfrm>
              <a:off x="0" y="0"/>
              <a:ext cx="4214010" cy="2586826"/>
            </a:xfrm>
            <a:custGeom>
              <a:avLst/>
              <a:gdLst/>
              <a:ahLst/>
              <a:cxnLst/>
              <a:rect l="l" t="t" r="r" b="b"/>
              <a:pathLst>
                <a:path w="4214010" h="2586826">
                  <a:moveTo>
                    <a:pt x="24677" y="0"/>
                  </a:moveTo>
                  <a:lnTo>
                    <a:pt x="4189333" y="0"/>
                  </a:lnTo>
                  <a:cubicBezTo>
                    <a:pt x="4202961" y="0"/>
                    <a:pt x="4214010" y="11048"/>
                    <a:pt x="4214010" y="24677"/>
                  </a:cubicBezTo>
                  <a:lnTo>
                    <a:pt x="4214010" y="2562149"/>
                  </a:lnTo>
                  <a:cubicBezTo>
                    <a:pt x="4214010" y="2575778"/>
                    <a:pt x="4202961" y="2586826"/>
                    <a:pt x="4189333" y="2586826"/>
                  </a:cubicBezTo>
                  <a:lnTo>
                    <a:pt x="24677" y="2586826"/>
                  </a:lnTo>
                  <a:cubicBezTo>
                    <a:pt x="11048" y="2586826"/>
                    <a:pt x="0" y="2575778"/>
                    <a:pt x="0" y="2562149"/>
                  </a:cubicBezTo>
                  <a:lnTo>
                    <a:pt x="0" y="24677"/>
                  </a:lnTo>
                  <a:cubicBezTo>
                    <a:pt x="0" y="11048"/>
                    <a:pt x="11048" y="0"/>
                    <a:pt x="24677"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14010" cy="2653501"/>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37537" y="77425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06</a:t>
            </a:r>
          </a:p>
        </p:txBody>
      </p:sp>
      <p:sp>
        <p:nvSpPr>
          <p:cNvPr id="12" name="TextBox 12"/>
          <p:cNvSpPr txBox="1"/>
          <p:nvPr/>
        </p:nvSpPr>
        <p:spPr>
          <a:xfrm>
            <a:off x="2995360" y="117476"/>
            <a:ext cx="13489130"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SAMPLING METHODS</a:t>
            </a:r>
          </a:p>
        </p:txBody>
      </p:sp>
      <p:grpSp>
        <p:nvGrpSpPr>
          <p:cNvPr id="13" name="Group 13"/>
          <p:cNvGrpSpPr/>
          <p:nvPr/>
        </p:nvGrpSpPr>
        <p:grpSpPr>
          <a:xfrm>
            <a:off x="1130189" y="1608942"/>
            <a:ext cx="7518723" cy="943993"/>
            <a:chOff x="0" y="0"/>
            <a:chExt cx="10024964" cy="1258657"/>
          </a:xfrm>
        </p:grpSpPr>
        <p:grpSp>
          <p:nvGrpSpPr>
            <p:cNvPr id="14" name="Group 14"/>
            <p:cNvGrpSpPr/>
            <p:nvPr/>
          </p:nvGrpSpPr>
          <p:grpSpPr>
            <a:xfrm>
              <a:off x="0" y="0"/>
              <a:ext cx="10024964" cy="1258657"/>
              <a:chOff x="0" y="0"/>
              <a:chExt cx="1980240" cy="248624"/>
            </a:xfrm>
          </p:grpSpPr>
          <p:sp>
            <p:nvSpPr>
              <p:cNvPr id="15" name="Freeform 15"/>
              <p:cNvSpPr/>
              <p:nvPr/>
            </p:nvSpPr>
            <p:spPr>
              <a:xfrm>
                <a:off x="0" y="0"/>
                <a:ext cx="1980240" cy="248624"/>
              </a:xfrm>
              <a:custGeom>
                <a:avLst/>
                <a:gdLst/>
                <a:ahLst/>
                <a:cxnLst/>
                <a:rect l="l" t="t" r="r" b="b"/>
                <a:pathLst>
                  <a:path w="1980240" h="248624">
                    <a:moveTo>
                      <a:pt x="99879" y="0"/>
                    </a:moveTo>
                    <a:lnTo>
                      <a:pt x="1880360" y="0"/>
                    </a:lnTo>
                    <a:cubicBezTo>
                      <a:pt x="1906850" y="0"/>
                      <a:pt x="1932255" y="10523"/>
                      <a:pt x="1950986" y="29254"/>
                    </a:cubicBezTo>
                    <a:cubicBezTo>
                      <a:pt x="1969717" y="47985"/>
                      <a:pt x="1980240" y="73390"/>
                      <a:pt x="1980240" y="99879"/>
                    </a:cubicBezTo>
                    <a:lnTo>
                      <a:pt x="1980240" y="148744"/>
                    </a:lnTo>
                    <a:cubicBezTo>
                      <a:pt x="1980240" y="175234"/>
                      <a:pt x="1969717" y="200638"/>
                      <a:pt x="1950986" y="219370"/>
                    </a:cubicBezTo>
                    <a:cubicBezTo>
                      <a:pt x="1932255" y="238101"/>
                      <a:pt x="1906850" y="248624"/>
                      <a:pt x="1880360" y="248624"/>
                    </a:cubicBezTo>
                    <a:lnTo>
                      <a:pt x="99879" y="248624"/>
                    </a:lnTo>
                    <a:cubicBezTo>
                      <a:pt x="73390" y="248624"/>
                      <a:pt x="47985" y="238101"/>
                      <a:pt x="29254" y="219370"/>
                    </a:cubicBezTo>
                    <a:cubicBezTo>
                      <a:pt x="10523" y="200638"/>
                      <a:pt x="0" y="175234"/>
                      <a:pt x="0" y="148744"/>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16" name="TextBox 16"/>
              <p:cNvSpPr txBox="1"/>
              <p:nvPr/>
            </p:nvSpPr>
            <p:spPr>
              <a:xfrm>
                <a:off x="0" y="-66675"/>
                <a:ext cx="1980240" cy="315299"/>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38868" y="-18372"/>
              <a:ext cx="9582712"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Markov chain Monte Carlo (MCMC)</a:t>
              </a:r>
            </a:p>
          </p:txBody>
        </p:sp>
      </p:grpSp>
      <p:sp>
        <p:nvSpPr>
          <p:cNvPr id="18" name="TextBox 18"/>
          <p:cNvSpPr txBox="1"/>
          <p:nvPr/>
        </p:nvSpPr>
        <p:spPr>
          <a:xfrm>
            <a:off x="1827032" y="2513796"/>
            <a:ext cx="6125038" cy="2515235"/>
          </a:xfrm>
          <a:prstGeom prst="rect">
            <a:avLst/>
          </a:prstGeom>
        </p:spPr>
        <p:txBody>
          <a:bodyPr lIns="0" tIns="0" rIns="0" bIns="0" rtlCol="0" anchor="t">
            <a:spAutoFit/>
          </a:bodyPr>
          <a:lstStyle/>
          <a:p>
            <a:pPr algn="ctr">
              <a:lnSpc>
                <a:spcPts val="3640"/>
              </a:lnSpc>
            </a:pPr>
            <a:r>
              <a:rPr lang="en-US" sz="2600" spc="46">
                <a:solidFill>
                  <a:srgbClr val="504E43"/>
                </a:solidFill>
                <a:latin typeface="モトヤアポロ Light"/>
                <a:ea typeface="モトヤアポロ Light"/>
                <a:cs typeface="モトヤアポロ Light"/>
                <a:sym typeface="モトヤアポロ Light"/>
              </a:rPr>
              <a:t>Markov chains are constructed on the variable. The transition probability is constructed so that the Markov chain converges to the required stationary distribution </a:t>
            </a:r>
          </a:p>
        </p:txBody>
      </p:sp>
      <p:sp>
        <p:nvSpPr>
          <p:cNvPr id="19" name="TextBox 19"/>
          <p:cNvSpPr txBox="1"/>
          <p:nvPr/>
        </p:nvSpPr>
        <p:spPr>
          <a:xfrm>
            <a:off x="10180167" y="3166576"/>
            <a:ext cx="6125038" cy="3429635"/>
          </a:xfrm>
          <a:prstGeom prst="rect">
            <a:avLst/>
          </a:prstGeom>
        </p:spPr>
        <p:txBody>
          <a:bodyPr lIns="0" tIns="0" rIns="0" bIns="0" rtlCol="0" anchor="t">
            <a:spAutoFit/>
          </a:bodyPr>
          <a:lstStyle/>
          <a:p>
            <a:pPr algn="ctr">
              <a:lnSpc>
                <a:spcPts val="3640"/>
              </a:lnSpc>
            </a:pPr>
            <a:r>
              <a:rPr lang="en-US" sz="2600" spc="46">
                <a:solidFill>
                  <a:srgbClr val="504E43"/>
                </a:solidFill>
                <a:latin typeface="モトヤアポロ Light"/>
                <a:ea typeface="モトヤアポロ Light"/>
                <a:cs typeface="モトヤアポロ Light"/>
                <a:sym typeface="モトヤアポロ Light"/>
              </a:rPr>
              <a:t>Faster than MCMC</a:t>
            </a:r>
          </a:p>
          <a:p>
            <a:pPr algn="ctr">
              <a:lnSpc>
                <a:spcPts val="3640"/>
              </a:lnSpc>
            </a:pPr>
            <a:r>
              <a:rPr lang="en-US" sz="2600" spc="46">
                <a:solidFill>
                  <a:srgbClr val="504E43"/>
                </a:solidFill>
                <a:latin typeface="モトヤアポロ Light"/>
                <a:ea typeface="モトヤアポロ Light"/>
                <a:cs typeface="モトヤアポロ Light"/>
                <a:sym typeface="モトヤアポロ Light"/>
              </a:rPr>
              <a:t>INLA approximates the posterior distribution for each univariate parameter by a Laplace distribution rather than drawing random samples from it. </a:t>
            </a:r>
          </a:p>
          <a:p>
            <a:pPr algn="ctr">
              <a:lnSpc>
                <a:spcPts val="3640"/>
              </a:lnSpc>
            </a:pPr>
            <a:endParaRPr lang="en-US" sz="2600" spc="46">
              <a:solidFill>
                <a:srgbClr val="504E43"/>
              </a:solidFill>
              <a:latin typeface="モトヤアポロ Light"/>
              <a:ea typeface="モトヤアポロ Light"/>
              <a:cs typeface="モトヤアポロ Light"/>
              <a:sym typeface="モトヤアポロ Light"/>
            </a:endParaRPr>
          </a:p>
        </p:txBody>
      </p:sp>
      <p:grpSp>
        <p:nvGrpSpPr>
          <p:cNvPr id="20" name="Group 20"/>
          <p:cNvGrpSpPr/>
          <p:nvPr/>
        </p:nvGrpSpPr>
        <p:grpSpPr>
          <a:xfrm>
            <a:off x="9739925" y="1601944"/>
            <a:ext cx="7005523" cy="1477393"/>
            <a:chOff x="0" y="0"/>
            <a:chExt cx="9340698" cy="1969857"/>
          </a:xfrm>
        </p:grpSpPr>
        <p:grpSp>
          <p:nvGrpSpPr>
            <p:cNvPr id="21" name="Group 21"/>
            <p:cNvGrpSpPr/>
            <p:nvPr/>
          </p:nvGrpSpPr>
          <p:grpSpPr>
            <a:xfrm>
              <a:off x="0" y="0"/>
              <a:ext cx="9340698" cy="1969857"/>
              <a:chOff x="0" y="0"/>
              <a:chExt cx="1845076" cy="389108"/>
            </a:xfrm>
          </p:grpSpPr>
          <p:sp>
            <p:nvSpPr>
              <p:cNvPr id="22" name="Freeform 22"/>
              <p:cNvSpPr/>
              <p:nvPr/>
            </p:nvSpPr>
            <p:spPr>
              <a:xfrm>
                <a:off x="0" y="0"/>
                <a:ext cx="1845076" cy="389107"/>
              </a:xfrm>
              <a:custGeom>
                <a:avLst/>
                <a:gdLst/>
                <a:ahLst/>
                <a:cxnLst/>
                <a:rect l="l" t="t" r="r" b="b"/>
                <a:pathLst>
                  <a:path w="1845076" h="389107">
                    <a:moveTo>
                      <a:pt x="107196" y="0"/>
                    </a:moveTo>
                    <a:lnTo>
                      <a:pt x="1737880" y="0"/>
                    </a:lnTo>
                    <a:cubicBezTo>
                      <a:pt x="1797083" y="0"/>
                      <a:pt x="1845076" y="47993"/>
                      <a:pt x="1845076" y="107196"/>
                    </a:cubicBezTo>
                    <a:lnTo>
                      <a:pt x="1845076" y="281911"/>
                    </a:lnTo>
                    <a:cubicBezTo>
                      <a:pt x="1845076" y="341114"/>
                      <a:pt x="1797083" y="389107"/>
                      <a:pt x="1737880" y="389107"/>
                    </a:cubicBezTo>
                    <a:lnTo>
                      <a:pt x="107196" y="389107"/>
                    </a:lnTo>
                    <a:cubicBezTo>
                      <a:pt x="78766" y="389107"/>
                      <a:pt x="51500" y="377814"/>
                      <a:pt x="31397" y="357710"/>
                    </a:cubicBezTo>
                    <a:cubicBezTo>
                      <a:pt x="11294" y="337607"/>
                      <a:pt x="0" y="310341"/>
                      <a:pt x="0" y="281911"/>
                    </a:cubicBezTo>
                    <a:lnTo>
                      <a:pt x="0" y="107196"/>
                    </a:lnTo>
                    <a:cubicBezTo>
                      <a:pt x="0" y="47993"/>
                      <a:pt x="47993" y="0"/>
                      <a:pt x="107196" y="0"/>
                    </a:cubicBezTo>
                    <a:close/>
                  </a:path>
                </a:pathLst>
              </a:custGeom>
              <a:solidFill>
                <a:srgbClr val="EAE2B6"/>
              </a:solidFill>
              <a:ln w="28575" cap="rnd">
                <a:solidFill>
                  <a:srgbClr val="504E43"/>
                </a:solidFill>
                <a:prstDash val="lgDash"/>
                <a:round/>
              </a:ln>
            </p:spPr>
            <p:txBody>
              <a:bodyPr/>
              <a:lstStyle/>
              <a:p>
                <a:endParaRPr lang="en-US"/>
              </a:p>
            </p:txBody>
          </p:sp>
          <p:sp>
            <p:nvSpPr>
              <p:cNvPr id="23" name="TextBox 23"/>
              <p:cNvSpPr txBox="1"/>
              <p:nvPr/>
            </p:nvSpPr>
            <p:spPr>
              <a:xfrm>
                <a:off x="0" y="-66675"/>
                <a:ext cx="1845076" cy="455783"/>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129389" y="-18372"/>
              <a:ext cx="8928632" cy="16637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Integrated Nested Laplace Approximations (INLA)</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758514"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961784" y="944969"/>
            <a:ext cx="14773405" cy="8397063"/>
            <a:chOff x="0" y="0"/>
            <a:chExt cx="3890938" cy="2211572"/>
          </a:xfrm>
        </p:grpSpPr>
        <p:sp>
          <p:nvSpPr>
            <p:cNvPr id="6" name="Freeform 6"/>
            <p:cNvSpPr/>
            <p:nvPr/>
          </p:nvSpPr>
          <p:spPr>
            <a:xfrm>
              <a:off x="0" y="0"/>
              <a:ext cx="3890938" cy="2211572"/>
            </a:xfrm>
            <a:custGeom>
              <a:avLst/>
              <a:gdLst/>
              <a:ahLst/>
              <a:cxnLst/>
              <a:rect l="l" t="t" r="r" b="b"/>
              <a:pathLst>
                <a:path w="3890938" h="2211572">
                  <a:moveTo>
                    <a:pt x="26726" y="0"/>
                  </a:moveTo>
                  <a:lnTo>
                    <a:pt x="3864212" y="0"/>
                  </a:lnTo>
                  <a:cubicBezTo>
                    <a:pt x="3871300" y="0"/>
                    <a:pt x="3878098" y="2816"/>
                    <a:pt x="3883110" y="7828"/>
                  </a:cubicBezTo>
                  <a:cubicBezTo>
                    <a:pt x="3888122" y="12840"/>
                    <a:pt x="3890938" y="19638"/>
                    <a:pt x="3890938" y="26726"/>
                  </a:cubicBezTo>
                  <a:lnTo>
                    <a:pt x="3890938" y="2184846"/>
                  </a:lnTo>
                  <a:cubicBezTo>
                    <a:pt x="3890938" y="2191934"/>
                    <a:pt x="3888122" y="2198732"/>
                    <a:pt x="3883110" y="2203744"/>
                  </a:cubicBezTo>
                  <a:cubicBezTo>
                    <a:pt x="3878098" y="2208756"/>
                    <a:pt x="3871300" y="2211572"/>
                    <a:pt x="3864212" y="2211572"/>
                  </a:cubicBezTo>
                  <a:lnTo>
                    <a:pt x="26726" y="2211572"/>
                  </a:lnTo>
                  <a:cubicBezTo>
                    <a:pt x="19638" y="2211572"/>
                    <a:pt x="12840" y="2208756"/>
                    <a:pt x="7828" y="2203744"/>
                  </a:cubicBezTo>
                  <a:cubicBezTo>
                    <a:pt x="2816" y="2198732"/>
                    <a:pt x="0" y="2191934"/>
                    <a:pt x="0" y="2184846"/>
                  </a:cubicBezTo>
                  <a:lnTo>
                    <a:pt x="0" y="26726"/>
                  </a:lnTo>
                  <a:cubicBezTo>
                    <a:pt x="0" y="19638"/>
                    <a:pt x="2816" y="12840"/>
                    <a:pt x="7828" y="7828"/>
                  </a:cubicBezTo>
                  <a:cubicBezTo>
                    <a:pt x="12840" y="2816"/>
                    <a:pt x="19638" y="0"/>
                    <a:pt x="26726"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3890938" cy="2278247"/>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2073886" y="2618592"/>
            <a:ext cx="7518723" cy="943993"/>
            <a:chOff x="0" y="0"/>
            <a:chExt cx="10024964" cy="1258657"/>
          </a:xfrm>
        </p:grpSpPr>
        <p:grpSp>
          <p:nvGrpSpPr>
            <p:cNvPr id="12" name="Group 12"/>
            <p:cNvGrpSpPr/>
            <p:nvPr/>
          </p:nvGrpSpPr>
          <p:grpSpPr>
            <a:xfrm>
              <a:off x="0" y="0"/>
              <a:ext cx="10024964" cy="1258657"/>
              <a:chOff x="0" y="0"/>
              <a:chExt cx="1980240" cy="248624"/>
            </a:xfrm>
          </p:grpSpPr>
          <p:sp>
            <p:nvSpPr>
              <p:cNvPr id="13" name="Freeform 13"/>
              <p:cNvSpPr/>
              <p:nvPr/>
            </p:nvSpPr>
            <p:spPr>
              <a:xfrm>
                <a:off x="0" y="0"/>
                <a:ext cx="1980240" cy="248624"/>
              </a:xfrm>
              <a:custGeom>
                <a:avLst/>
                <a:gdLst/>
                <a:ahLst/>
                <a:cxnLst/>
                <a:rect l="l" t="t" r="r" b="b"/>
                <a:pathLst>
                  <a:path w="1980240" h="248624">
                    <a:moveTo>
                      <a:pt x="99879" y="0"/>
                    </a:moveTo>
                    <a:lnTo>
                      <a:pt x="1880360" y="0"/>
                    </a:lnTo>
                    <a:cubicBezTo>
                      <a:pt x="1906850" y="0"/>
                      <a:pt x="1932255" y="10523"/>
                      <a:pt x="1950986" y="29254"/>
                    </a:cubicBezTo>
                    <a:cubicBezTo>
                      <a:pt x="1969717" y="47985"/>
                      <a:pt x="1980240" y="73390"/>
                      <a:pt x="1980240" y="99879"/>
                    </a:cubicBezTo>
                    <a:lnTo>
                      <a:pt x="1980240" y="148744"/>
                    </a:lnTo>
                    <a:cubicBezTo>
                      <a:pt x="1980240" y="175234"/>
                      <a:pt x="1969717" y="200638"/>
                      <a:pt x="1950986" y="219370"/>
                    </a:cubicBezTo>
                    <a:cubicBezTo>
                      <a:pt x="1932255" y="238101"/>
                      <a:pt x="1906850" y="248624"/>
                      <a:pt x="1880360" y="248624"/>
                    </a:cubicBezTo>
                    <a:lnTo>
                      <a:pt x="99879" y="248624"/>
                    </a:lnTo>
                    <a:cubicBezTo>
                      <a:pt x="73390" y="248624"/>
                      <a:pt x="47985" y="238101"/>
                      <a:pt x="29254" y="219370"/>
                    </a:cubicBezTo>
                    <a:cubicBezTo>
                      <a:pt x="10523" y="200638"/>
                      <a:pt x="0" y="175234"/>
                      <a:pt x="0" y="148744"/>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14" name="TextBox 14"/>
              <p:cNvSpPr txBox="1"/>
              <p:nvPr/>
            </p:nvSpPr>
            <p:spPr>
              <a:xfrm>
                <a:off x="0" y="-66675"/>
                <a:ext cx="1980240" cy="315299"/>
              </a:xfrm>
              <a:prstGeom prst="rect">
                <a:avLst/>
              </a:prstGeom>
            </p:spPr>
            <p:txBody>
              <a:bodyPr lIns="50800" tIns="50800" rIns="50800" bIns="50800" rtlCol="0" anchor="ctr"/>
              <a:lstStyle/>
              <a:p>
                <a:pPr algn="ctr">
                  <a:lnSpc>
                    <a:spcPts val="3360"/>
                  </a:lnSpc>
                </a:pPr>
                <a:endParaRPr/>
              </a:p>
            </p:txBody>
          </p:sp>
        </p:grpSp>
        <p:sp>
          <p:nvSpPr>
            <p:cNvPr id="15" name="TextBox 15"/>
            <p:cNvSpPr txBox="1"/>
            <p:nvPr/>
          </p:nvSpPr>
          <p:spPr>
            <a:xfrm>
              <a:off x="138868" y="-18372"/>
              <a:ext cx="9582712"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Decision trees</a:t>
              </a:r>
            </a:p>
          </p:txBody>
        </p:sp>
      </p:grpSp>
      <p:grpSp>
        <p:nvGrpSpPr>
          <p:cNvPr id="16" name="Group 16"/>
          <p:cNvGrpSpPr/>
          <p:nvPr/>
        </p:nvGrpSpPr>
        <p:grpSpPr>
          <a:xfrm>
            <a:off x="10689621" y="2618592"/>
            <a:ext cx="4813322" cy="943993"/>
            <a:chOff x="0" y="0"/>
            <a:chExt cx="6417763" cy="1258657"/>
          </a:xfrm>
        </p:grpSpPr>
        <p:grpSp>
          <p:nvGrpSpPr>
            <p:cNvPr id="17" name="Group 17"/>
            <p:cNvGrpSpPr/>
            <p:nvPr/>
          </p:nvGrpSpPr>
          <p:grpSpPr>
            <a:xfrm>
              <a:off x="0" y="0"/>
              <a:ext cx="6417763" cy="1258657"/>
              <a:chOff x="0" y="0"/>
              <a:chExt cx="1267706" cy="248624"/>
            </a:xfrm>
          </p:grpSpPr>
          <p:sp>
            <p:nvSpPr>
              <p:cNvPr id="18" name="Freeform 18"/>
              <p:cNvSpPr/>
              <p:nvPr/>
            </p:nvSpPr>
            <p:spPr>
              <a:xfrm>
                <a:off x="0" y="0"/>
                <a:ext cx="1267706" cy="248624"/>
              </a:xfrm>
              <a:custGeom>
                <a:avLst/>
                <a:gdLst/>
                <a:ahLst/>
                <a:cxnLst/>
                <a:rect l="l" t="t" r="r" b="b"/>
                <a:pathLst>
                  <a:path w="1267706" h="248624">
                    <a:moveTo>
                      <a:pt x="124312" y="0"/>
                    </a:moveTo>
                    <a:lnTo>
                      <a:pt x="1143394" y="0"/>
                    </a:lnTo>
                    <a:cubicBezTo>
                      <a:pt x="1176364" y="0"/>
                      <a:pt x="1207983" y="13097"/>
                      <a:pt x="1231296" y="36410"/>
                    </a:cubicBezTo>
                    <a:cubicBezTo>
                      <a:pt x="1254609" y="59723"/>
                      <a:pt x="1267706" y="91342"/>
                      <a:pt x="1267706" y="124312"/>
                    </a:cubicBezTo>
                    <a:lnTo>
                      <a:pt x="1267706" y="124312"/>
                    </a:lnTo>
                    <a:cubicBezTo>
                      <a:pt x="1267706" y="157281"/>
                      <a:pt x="1254609" y="188900"/>
                      <a:pt x="1231296" y="212213"/>
                    </a:cubicBezTo>
                    <a:cubicBezTo>
                      <a:pt x="1207983" y="235526"/>
                      <a:pt x="1176364" y="248624"/>
                      <a:pt x="1143394" y="248624"/>
                    </a:cubicBezTo>
                    <a:lnTo>
                      <a:pt x="124312" y="248624"/>
                    </a:lnTo>
                    <a:cubicBezTo>
                      <a:pt x="91342" y="248624"/>
                      <a:pt x="59723" y="235526"/>
                      <a:pt x="36410" y="212213"/>
                    </a:cubicBezTo>
                    <a:cubicBezTo>
                      <a:pt x="13097" y="188900"/>
                      <a:pt x="0" y="157281"/>
                      <a:pt x="0" y="124312"/>
                    </a:cubicBezTo>
                    <a:lnTo>
                      <a:pt x="0" y="124312"/>
                    </a:lnTo>
                    <a:cubicBezTo>
                      <a:pt x="0" y="91342"/>
                      <a:pt x="13097" y="59723"/>
                      <a:pt x="36410" y="36410"/>
                    </a:cubicBezTo>
                    <a:cubicBezTo>
                      <a:pt x="59723" y="13097"/>
                      <a:pt x="91342" y="0"/>
                      <a:pt x="124312" y="0"/>
                    </a:cubicBezTo>
                    <a:close/>
                  </a:path>
                </a:pathLst>
              </a:custGeom>
              <a:solidFill>
                <a:srgbClr val="EAE2B6"/>
              </a:solidFill>
              <a:ln w="28575" cap="rnd">
                <a:solidFill>
                  <a:srgbClr val="504E43"/>
                </a:solidFill>
                <a:prstDash val="lgDash"/>
                <a:round/>
              </a:ln>
            </p:spPr>
            <p:txBody>
              <a:bodyPr/>
              <a:lstStyle/>
              <a:p>
                <a:endParaRPr lang="en-US"/>
              </a:p>
            </p:txBody>
          </p:sp>
          <p:sp>
            <p:nvSpPr>
              <p:cNvPr id="19" name="TextBox 19"/>
              <p:cNvSpPr txBox="1"/>
              <p:nvPr/>
            </p:nvSpPr>
            <p:spPr>
              <a:xfrm>
                <a:off x="0" y="-66675"/>
                <a:ext cx="1267706" cy="315299"/>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88900" y="-18372"/>
              <a:ext cx="6134643"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Random forest</a:t>
              </a:r>
            </a:p>
          </p:txBody>
        </p:sp>
      </p:grpSp>
      <p:sp>
        <p:nvSpPr>
          <p:cNvPr id="21" name="Freeform 21"/>
          <p:cNvSpPr/>
          <p:nvPr/>
        </p:nvSpPr>
        <p:spPr>
          <a:xfrm>
            <a:off x="11295561" y="4910084"/>
            <a:ext cx="3689947" cy="628076"/>
          </a:xfrm>
          <a:custGeom>
            <a:avLst/>
            <a:gdLst/>
            <a:ahLst/>
            <a:cxnLst/>
            <a:rect l="l" t="t" r="r" b="b"/>
            <a:pathLst>
              <a:path w="3689947" h="628076">
                <a:moveTo>
                  <a:pt x="0" y="0"/>
                </a:moveTo>
                <a:lnTo>
                  <a:pt x="3689948" y="0"/>
                </a:lnTo>
                <a:lnTo>
                  <a:pt x="3689948" y="628076"/>
                </a:lnTo>
                <a:lnTo>
                  <a:pt x="0" y="628076"/>
                </a:lnTo>
                <a:lnTo>
                  <a:pt x="0" y="0"/>
                </a:lnTo>
                <a:close/>
              </a:path>
            </a:pathLst>
          </a:custGeom>
          <a:blipFill>
            <a:blip r:embed="rId4"/>
            <a:stretch>
              <a:fillRect/>
            </a:stretch>
          </a:blipFill>
        </p:spPr>
        <p:txBody>
          <a:bodyPr/>
          <a:lstStyle/>
          <a:p>
            <a:endParaRPr lang="en-US"/>
          </a:p>
        </p:txBody>
      </p:sp>
      <p:sp>
        <p:nvSpPr>
          <p:cNvPr id="22" name="Freeform 22"/>
          <p:cNvSpPr/>
          <p:nvPr/>
        </p:nvSpPr>
        <p:spPr>
          <a:xfrm>
            <a:off x="2263737" y="7484194"/>
            <a:ext cx="3312799" cy="1730523"/>
          </a:xfrm>
          <a:custGeom>
            <a:avLst/>
            <a:gdLst/>
            <a:ahLst/>
            <a:cxnLst/>
            <a:rect l="l" t="t" r="r" b="b"/>
            <a:pathLst>
              <a:path w="2929003" h="1427189">
                <a:moveTo>
                  <a:pt x="0" y="0"/>
                </a:moveTo>
                <a:lnTo>
                  <a:pt x="2929004" y="0"/>
                </a:lnTo>
                <a:lnTo>
                  <a:pt x="2929004" y="1427189"/>
                </a:lnTo>
                <a:lnTo>
                  <a:pt x="0" y="1427189"/>
                </a:lnTo>
                <a:lnTo>
                  <a:pt x="0" y="0"/>
                </a:lnTo>
                <a:close/>
              </a:path>
            </a:pathLst>
          </a:custGeom>
          <a:blipFill>
            <a:blip r:embed="rId5"/>
            <a:stretch>
              <a:fillRect l="-5637" t="-5096" r="-3089" b="-3789"/>
            </a:stretch>
          </a:blipFill>
        </p:spPr>
        <p:txBody>
          <a:bodyPr/>
          <a:lstStyle/>
          <a:p>
            <a:endParaRPr lang="en-US"/>
          </a:p>
        </p:txBody>
      </p:sp>
      <p:sp>
        <p:nvSpPr>
          <p:cNvPr id="23" name="Freeform 23"/>
          <p:cNvSpPr/>
          <p:nvPr/>
        </p:nvSpPr>
        <p:spPr>
          <a:xfrm>
            <a:off x="5939007" y="7484194"/>
            <a:ext cx="3151159" cy="1797036"/>
          </a:xfrm>
          <a:custGeom>
            <a:avLst/>
            <a:gdLst/>
            <a:ahLst/>
            <a:cxnLst/>
            <a:rect l="l" t="t" r="r" b="b"/>
            <a:pathLst>
              <a:path w="2802573" h="1473946">
                <a:moveTo>
                  <a:pt x="0" y="0"/>
                </a:moveTo>
                <a:lnTo>
                  <a:pt x="2802572" y="0"/>
                </a:lnTo>
                <a:lnTo>
                  <a:pt x="2802572" y="1473945"/>
                </a:lnTo>
                <a:lnTo>
                  <a:pt x="0" y="1473945"/>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711780" y="7392212"/>
            <a:ext cx="1362106" cy="982345"/>
          </a:xfrm>
          <a:prstGeom prst="rect">
            <a:avLst/>
          </a:prstGeom>
        </p:spPr>
        <p:txBody>
          <a:bodyPr lIns="0" tIns="0" rIns="0" bIns="0" rtlCol="0" anchor="t">
            <a:spAutoFit/>
          </a:bodyPr>
          <a:lstStyle/>
          <a:p>
            <a:pPr algn="ctr">
              <a:lnSpc>
                <a:spcPts val="5180"/>
              </a:lnSpc>
            </a:pPr>
            <a:r>
              <a:rPr lang="en-US" sz="3700" spc="66">
                <a:solidFill>
                  <a:srgbClr val="504E43"/>
                </a:solidFill>
                <a:latin typeface="モトヤアポロ Heavy"/>
                <a:ea typeface="モトヤアポロ Heavy"/>
                <a:cs typeface="モトヤアポロ Heavy"/>
                <a:sym typeface="モトヤアポロ Heavy"/>
              </a:rPr>
              <a:t>07</a:t>
            </a:r>
          </a:p>
        </p:txBody>
      </p:sp>
      <p:sp>
        <p:nvSpPr>
          <p:cNvPr id="25" name="TextBox 25"/>
          <p:cNvSpPr txBox="1"/>
          <p:nvPr/>
        </p:nvSpPr>
        <p:spPr>
          <a:xfrm>
            <a:off x="2073886" y="1031876"/>
            <a:ext cx="14406911"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RANDOM FOREST (RF)</a:t>
            </a:r>
          </a:p>
        </p:txBody>
      </p:sp>
      <p:sp>
        <p:nvSpPr>
          <p:cNvPr id="26" name="TextBox 26"/>
          <p:cNvSpPr txBox="1"/>
          <p:nvPr/>
        </p:nvSpPr>
        <p:spPr>
          <a:xfrm>
            <a:off x="2073886" y="3695065"/>
            <a:ext cx="7274601" cy="3636893"/>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Divides the training data into subgroups with a similar response variable. The subgroups are used to create decision nodes for the tree which are formed by creating simple questions regarding the features of the data. After all the partitioning has been completed, the model predicts the output based on the observations in that subgroup</a:t>
            </a:r>
          </a:p>
        </p:txBody>
      </p:sp>
      <p:sp>
        <p:nvSpPr>
          <p:cNvPr id="27" name="TextBox 27"/>
          <p:cNvSpPr txBox="1"/>
          <p:nvPr/>
        </p:nvSpPr>
        <p:spPr>
          <a:xfrm>
            <a:off x="10201178" y="3576298"/>
            <a:ext cx="6125038" cy="6868547"/>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Combine multiple decision trees. The prediction of each trees are aggregated to a final decision. </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Yi is the response variable for each observation, m is unknown random forest function which links the individual trees, a is the parameter, estimated by variables x with e being an error term.</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6ED"/>
        </a:solidFill>
        <a:effectLst/>
      </p:bgPr>
    </p:bg>
    <p:spTree>
      <p:nvGrpSpPr>
        <p:cNvPr id="1" name=""/>
        <p:cNvGrpSpPr/>
        <p:nvPr/>
      </p:nvGrpSpPr>
      <p:grpSpPr>
        <a:xfrm>
          <a:off x="0" y="0"/>
          <a:ext cx="0" cy="0"/>
          <a:chOff x="0" y="0"/>
          <a:chExt cx="0" cy="0"/>
        </a:xfrm>
      </p:grpSpPr>
      <p:grpSp>
        <p:nvGrpSpPr>
          <p:cNvPr id="2" name="Group 2"/>
          <p:cNvGrpSpPr/>
          <p:nvPr/>
        </p:nvGrpSpPr>
        <p:grpSpPr>
          <a:xfrm>
            <a:off x="196018" y="7435632"/>
            <a:ext cx="1677843" cy="1367359"/>
            <a:chOff x="0" y="0"/>
            <a:chExt cx="441901" cy="360127"/>
          </a:xfrm>
        </p:grpSpPr>
        <p:sp>
          <p:nvSpPr>
            <p:cNvPr id="3" name="Freeform 3"/>
            <p:cNvSpPr/>
            <p:nvPr/>
          </p:nvSpPr>
          <p:spPr>
            <a:xfrm>
              <a:off x="0" y="0"/>
              <a:ext cx="441901" cy="360127"/>
            </a:xfrm>
            <a:custGeom>
              <a:avLst/>
              <a:gdLst/>
              <a:ahLst/>
              <a:cxnLst/>
              <a:rect l="l" t="t" r="r" b="b"/>
              <a:pathLst>
                <a:path w="441901" h="360127">
                  <a:moveTo>
                    <a:pt x="152269" y="0"/>
                  </a:moveTo>
                  <a:lnTo>
                    <a:pt x="289632" y="0"/>
                  </a:lnTo>
                  <a:cubicBezTo>
                    <a:pt x="330016" y="0"/>
                    <a:pt x="368746" y="16043"/>
                    <a:pt x="397302" y="44599"/>
                  </a:cubicBezTo>
                  <a:cubicBezTo>
                    <a:pt x="425858" y="73155"/>
                    <a:pt x="441901" y="111885"/>
                    <a:pt x="441901" y="152269"/>
                  </a:cubicBezTo>
                  <a:lnTo>
                    <a:pt x="441901" y="207858"/>
                  </a:lnTo>
                  <a:cubicBezTo>
                    <a:pt x="441901" y="248243"/>
                    <a:pt x="425858" y="286973"/>
                    <a:pt x="397302" y="315529"/>
                  </a:cubicBezTo>
                  <a:cubicBezTo>
                    <a:pt x="368746" y="344085"/>
                    <a:pt x="330016" y="360127"/>
                    <a:pt x="289632" y="360127"/>
                  </a:cubicBezTo>
                  <a:lnTo>
                    <a:pt x="152269" y="360127"/>
                  </a:lnTo>
                  <a:cubicBezTo>
                    <a:pt x="68173" y="360127"/>
                    <a:pt x="0" y="291954"/>
                    <a:pt x="0" y="207858"/>
                  </a:cubicBezTo>
                  <a:lnTo>
                    <a:pt x="0" y="152269"/>
                  </a:lnTo>
                  <a:cubicBezTo>
                    <a:pt x="0" y="111885"/>
                    <a:pt x="16043" y="73155"/>
                    <a:pt x="44599" y="44599"/>
                  </a:cubicBezTo>
                  <a:cubicBezTo>
                    <a:pt x="73155" y="16043"/>
                    <a:pt x="111885" y="0"/>
                    <a:pt x="152269" y="0"/>
                  </a:cubicBezTo>
                  <a:close/>
                </a:path>
              </a:pathLst>
            </a:custGeom>
            <a:solidFill>
              <a:srgbClr val="EAE2B6"/>
            </a:solidFill>
            <a:ln w="28575" cap="rnd">
              <a:solidFill>
                <a:srgbClr val="504E43"/>
              </a:solidFill>
              <a:prstDash val="lgDash"/>
              <a:round/>
            </a:ln>
          </p:spPr>
          <p:txBody>
            <a:bodyPr/>
            <a:lstStyle/>
            <a:p>
              <a:endParaRPr lang="en-US"/>
            </a:p>
          </p:txBody>
        </p:sp>
        <p:sp>
          <p:nvSpPr>
            <p:cNvPr id="4" name="TextBox 4"/>
            <p:cNvSpPr txBox="1"/>
            <p:nvPr/>
          </p:nvSpPr>
          <p:spPr>
            <a:xfrm>
              <a:off x="0" y="-66675"/>
              <a:ext cx="441901" cy="426802"/>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028700" y="283511"/>
            <a:ext cx="16201546" cy="9270615"/>
            <a:chOff x="0" y="0"/>
            <a:chExt cx="4267074" cy="2441643"/>
          </a:xfrm>
        </p:grpSpPr>
        <p:sp>
          <p:nvSpPr>
            <p:cNvPr id="6" name="Freeform 6"/>
            <p:cNvSpPr/>
            <p:nvPr/>
          </p:nvSpPr>
          <p:spPr>
            <a:xfrm>
              <a:off x="0" y="0"/>
              <a:ext cx="4267074" cy="2441643"/>
            </a:xfrm>
            <a:custGeom>
              <a:avLst/>
              <a:gdLst/>
              <a:ahLst/>
              <a:cxnLst/>
              <a:rect l="l" t="t" r="r" b="b"/>
              <a:pathLst>
                <a:path w="4267074" h="2441643">
                  <a:moveTo>
                    <a:pt x="24370" y="0"/>
                  </a:moveTo>
                  <a:lnTo>
                    <a:pt x="4242704" y="0"/>
                  </a:lnTo>
                  <a:cubicBezTo>
                    <a:pt x="4256163" y="0"/>
                    <a:pt x="4267074" y="10911"/>
                    <a:pt x="4267074" y="24370"/>
                  </a:cubicBezTo>
                  <a:lnTo>
                    <a:pt x="4267074" y="2417273"/>
                  </a:lnTo>
                  <a:cubicBezTo>
                    <a:pt x="4267074" y="2430732"/>
                    <a:pt x="4256163" y="2441643"/>
                    <a:pt x="4242704" y="2441643"/>
                  </a:cubicBezTo>
                  <a:lnTo>
                    <a:pt x="24370" y="2441643"/>
                  </a:lnTo>
                  <a:cubicBezTo>
                    <a:pt x="10911" y="2441643"/>
                    <a:pt x="0" y="2430732"/>
                    <a:pt x="0" y="2417273"/>
                  </a:cubicBezTo>
                  <a:lnTo>
                    <a:pt x="0" y="24370"/>
                  </a:lnTo>
                  <a:cubicBezTo>
                    <a:pt x="0" y="10911"/>
                    <a:pt x="10911" y="0"/>
                    <a:pt x="24370" y="0"/>
                  </a:cubicBezTo>
                  <a:close/>
                </a:path>
              </a:pathLst>
            </a:custGeom>
            <a:solidFill>
              <a:srgbClr val="F8F6ED"/>
            </a:solidFill>
            <a:ln w="28575" cap="rnd">
              <a:solidFill>
                <a:srgbClr val="504E43"/>
              </a:solidFill>
              <a:prstDash val="lgDash"/>
              <a:round/>
            </a:ln>
          </p:spPr>
          <p:txBody>
            <a:bodyPr/>
            <a:lstStyle/>
            <a:p>
              <a:endParaRPr lang="en-US"/>
            </a:p>
          </p:txBody>
        </p:sp>
        <p:sp>
          <p:nvSpPr>
            <p:cNvPr id="7" name="TextBox 7"/>
            <p:cNvSpPr txBox="1"/>
            <p:nvPr/>
          </p:nvSpPr>
          <p:spPr>
            <a:xfrm>
              <a:off x="0" y="-66675"/>
              <a:ext cx="4267074" cy="2508318"/>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rot="-5400000">
            <a:off x="15298807" y="1960493"/>
            <a:ext cx="4949687" cy="1028700"/>
          </a:xfrm>
          <a:custGeom>
            <a:avLst/>
            <a:gdLst/>
            <a:ahLst/>
            <a:cxnLst/>
            <a:rect l="l" t="t" r="r" b="b"/>
            <a:pathLst>
              <a:path w="4949687" h="1028700">
                <a:moveTo>
                  <a:pt x="0" y="0"/>
                </a:moveTo>
                <a:lnTo>
                  <a:pt x="4949686" y="0"/>
                </a:lnTo>
                <a:lnTo>
                  <a:pt x="4949686"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5298807" y="6891130"/>
            <a:ext cx="4949687" cy="1028700"/>
          </a:xfrm>
          <a:custGeom>
            <a:avLst/>
            <a:gdLst/>
            <a:ahLst/>
            <a:cxnLst/>
            <a:rect l="l" t="t" r="r" b="b"/>
            <a:pathLst>
              <a:path w="4949687" h="1028700">
                <a:moveTo>
                  <a:pt x="0" y="1028700"/>
                </a:moveTo>
                <a:lnTo>
                  <a:pt x="4949686" y="1028700"/>
                </a:lnTo>
                <a:lnTo>
                  <a:pt x="4949686"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V="1">
            <a:off x="15269753" y="11802717"/>
            <a:ext cx="4949687" cy="1028700"/>
          </a:xfrm>
          <a:custGeom>
            <a:avLst/>
            <a:gdLst/>
            <a:ahLst/>
            <a:cxnLst/>
            <a:rect l="l" t="t" r="r" b="b"/>
            <a:pathLst>
              <a:path w="4949687" h="1028700">
                <a:moveTo>
                  <a:pt x="0" y="1028700"/>
                </a:moveTo>
                <a:lnTo>
                  <a:pt x="4949687" y="1028700"/>
                </a:lnTo>
                <a:lnTo>
                  <a:pt x="4949687" y="0"/>
                </a:lnTo>
                <a:lnTo>
                  <a:pt x="0" y="0"/>
                </a:lnTo>
                <a:lnTo>
                  <a:pt x="0" y="10287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3386798" y="269876"/>
            <a:ext cx="11923378" cy="2130424"/>
          </a:xfrm>
          <a:prstGeom prst="rect">
            <a:avLst/>
          </a:prstGeom>
        </p:spPr>
        <p:txBody>
          <a:bodyPr lIns="0" tIns="0" rIns="0" bIns="0" rtlCol="0" anchor="t">
            <a:spAutoFit/>
          </a:bodyPr>
          <a:lstStyle/>
          <a:p>
            <a:pPr algn="ctr">
              <a:lnSpc>
                <a:spcPts val="11200"/>
              </a:lnSpc>
            </a:pPr>
            <a:r>
              <a:rPr lang="en-US" sz="8000" dirty="0">
                <a:solidFill>
                  <a:srgbClr val="504E43"/>
                </a:solidFill>
                <a:latin typeface="モトヤアポロ Bold"/>
                <a:ea typeface="モトヤアポロ Bold"/>
                <a:cs typeface="モトヤアポロ Bold"/>
                <a:sym typeface="モトヤアポロ Bold"/>
              </a:rPr>
              <a:t>CAR-FOREST</a:t>
            </a:r>
          </a:p>
        </p:txBody>
      </p:sp>
      <p:grpSp>
        <p:nvGrpSpPr>
          <p:cNvPr id="12" name="Group 12"/>
          <p:cNvGrpSpPr/>
          <p:nvPr/>
        </p:nvGrpSpPr>
        <p:grpSpPr>
          <a:xfrm>
            <a:off x="1092521" y="1530851"/>
            <a:ext cx="7518723" cy="943993"/>
            <a:chOff x="0" y="0"/>
            <a:chExt cx="10024964" cy="1258657"/>
          </a:xfrm>
        </p:grpSpPr>
        <p:grpSp>
          <p:nvGrpSpPr>
            <p:cNvPr id="13" name="Group 13"/>
            <p:cNvGrpSpPr/>
            <p:nvPr/>
          </p:nvGrpSpPr>
          <p:grpSpPr>
            <a:xfrm>
              <a:off x="0" y="0"/>
              <a:ext cx="10024964" cy="1258657"/>
              <a:chOff x="0" y="0"/>
              <a:chExt cx="1980240" cy="248624"/>
            </a:xfrm>
          </p:grpSpPr>
          <p:sp>
            <p:nvSpPr>
              <p:cNvPr id="14" name="Freeform 14"/>
              <p:cNvSpPr/>
              <p:nvPr/>
            </p:nvSpPr>
            <p:spPr>
              <a:xfrm>
                <a:off x="0" y="0"/>
                <a:ext cx="1980240" cy="248624"/>
              </a:xfrm>
              <a:custGeom>
                <a:avLst/>
                <a:gdLst/>
                <a:ahLst/>
                <a:cxnLst/>
                <a:rect l="l" t="t" r="r" b="b"/>
                <a:pathLst>
                  <a:path w="1980240" h="248624">
                    <a:moveTo>
                      <a:pt x="99879" y="0"/>
                    </a:moveTo>
                    <a:lnTo>
                      <a:pt x="1880360" y="0"/>
                    </a:lnTo>
                    <a:cubicBezTo>
                      <a:pt x="1906850" y="0"/>
                      <a:pt x="1932255" y="10523"/>
                      <a:pt x="1950986" y="29254"/>
                    </a:cubicBezTo>
                    <a:cubicBezTo>
                      <a:pt x="1969717" y="47985"/>
                      <a:pt x="1980240" y="73390"/>
                      <a:pt x="1980240" y="99879"/>
                    </a:cubicBezTo>
                    <a:lnTo>
                      <a:pt x="1980240" y="148744"/>
                    </a:lnTo>
                    <a:cubicBezTo>
                      <a:pt x="1980240" y="175234"/>
                      <a:pt x="1969717" y="200638"/>
                      <a:pt x="1950986" y="219370"/>
                    </a:cubicBezTo>
                    <a:cubicBezTo>
                      <a:pt x="1932255" y="238101"/>
                      <a:pt x="1906850" y="248624"/>
                      <a:pt x="1880360" y="248624"/>
                    </a:cubicBezTo>
                    <a:lnTo>
                      <a:pt x="99879" y="248624"/>
                    </a:lnTo>
                    <a:cubicBezTo>
                      <a:pt x="73390" y="248624"/>
                      <a:pt x="47985" y="238101"/>
                      <a:pt x="29254" y="219370"/>
                    </a:cubicBezTo>
                    <a:cubicBezTo>
                      <a:pt x="10523" y="200638"/>
                      <a:pt x="0" y="175234"/>
                      <a:pt x="0" y="148744"/>
                    </a:cubicBezTo>
                    <a:lnTo>
                      <a:pt x="0" y="99879"/>
                    </a:lnTo>
                    <a:cubicBezTo>
                      <a:pt x="0" y="73390"/>
                      <a:pt x="10523" y="47985"/>
                      <a:pt x="29254" y="29254"/>
                    </a:cubicBezTo>
                    <a:cubicBezTo>
                      <a:pt x="47985" y="10523"/>
                      <a:pt x="73390" y="0"/>
                      <a:pt x="99879" y="0"/>
                    </a:cubicBezTo>
                    <a:close/>
                  </a:path>
                </a:pathLst>
              </a:custGeom>
              <a:solidFill>
                <a:srgbClr val="EAE2B6"/>
              </a:solidFill>
              <a:ln w="28575" cap="rnd">
                <a:solidFill>
                  <a:srgbClr val="504E43"/>
                </a:solidFill>
                <a:prstDash val="lgDash"/>
                <a:round/>
              </a:ln>
            </p:spPr>
            <p:txBody>
              <a:bodyPr/>
              <a:lstStyle/>
              <a:p>
                <a:endParaRPr lang="en-US"/>
              </a:p>
            </p:txBody>
          </p:sp>
          <p:sp>
            <p:nvSpPr>
              <p:cNvPr id="15" name="TextBox 15"/>
              <p:cNvSpPr txBox="1"/>
              <p:nvPr/>
            </p:nvSpPr>
            <p:spPr>
              <a:xfrm>
                <a:off x="0" y="-66675"/>
                <a:ext cx="1980240" cy="315299"/>
              </a:xfrm>
              <a:prstGeom prst="rect">
                <a:avLst/>
              </a:prstGeom>
            </p:spPr>
            <p:txBody>
              <a:bodyPr lIns="50800" tIns="50800" rIns="50800" bIns="50800" rtlCol="0" anchor="ctr"/>
              <a:lstStyle/>
              <a:p>
                <a:pPr algn="ctr">
                  <a:lnSpc>
                    <a:spcPts val="3360"/>
                  </a:lnSpc>
                </a:pPr>
                <a:endParaRPr/>
              </a:p>
            </p:txBody>
          </p:sp>
        </p:grpSp>
        <p:sp>
          <p:nvSpPr>
            <p:cNvPr id="16" name="TextBox 16"/>
            <p:cNvSpPr txBox="1"/>
            <p:nvPr/>
          </p:nvSpPr>
          <p:spPr>
            <a:xfrm>
              <a:off x="138868" y="-18372"/>
              <a:ext cx="9582712"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CAR-Forest</a:t>
              </a:r>
            </a:p>
          </p:txBody>
        </p:sp>
      </p:grpSp>
      <p:grpSp>
        <p:nvGrpSpPr>
          <p:cNvPr id="17" name="Group 17"/>
          <p:cNvGrpSpPr/>
          <p:nvPr/>
        </p:nvGrpSpPr>
        <p:grpSpPr>
          <a:xfrm>
            <a:off x="9026389" y="1523854"/>
            <a:ext cx="7739876" cy="943993"/>
            <a:chOff x="0" y="0"/>
            <a:chExt cx="10319834" cy="1258657"/>
          </a:xfrm>
        </p:grpSpPr>
        <p:grpSp>
          <p:nvGrpSpPr>
            <p:cNvPr id="18" name="Group 18"/>
            <p:cNvGrpSpPr/>
            <p:nvPr/>
          </p:nvGrpSpPr>
          <p:grpSpPr>
            <a:xfrm>
              <a:off x="0" y="0"/>
              <a:ext cx="10319834" cy="1258657"/>
              <a:chOff x="0" y="0"/>
              <a:chExt cx="2038486" cy="248624"/>
            </a:xfrm>
          </p:grpSpPr>
          <p:sp>
            <p:nvSpPr>
              <p:cNvPr id="19" name="Freeform 19"/>
              <p:cNvSpPr/>
              <p:nvPr/>
            </p:nvSpPr>
            <p:spPr>
              <a:xfrm>
                <a:off x="0" y="0"/>
                <a:ext cx="2038486" cy="248624"/>
              </a:xfrm>
              <a:custGeom>
                <a:avLst/>
                <a:gdLst/>
                <a:ahLst/>
                <a:cxnLst/>
                <a:rect l="l" t="t" r="r" b="b"/>
                <a:pathLst>
                  <a:path w="2038486" h="248624">
                    <a:moveTo>
                      <a:pt x="97026" y="0"/>
                    </a:moveTo>
                    <a:lnTo>
                      <a:pt x="1941460" y="0"/>
                    </a:lnTo>
                    <a:cubicBezTo>
                      <a:pt x="1967193" y="0"/>
                      <a:pt x="1991872" y="10222"/>
                      <a:pt x="2010068" y="28418"/>
                    </a:cubicBezTo>
                    <a:cubicBezTo>
                      <a:pt x="2028264" y="46614"/>
                      <a:pt x="2038486" y="71293"/>
                      <a:pt x="2038486" y="97026"/>
                    </a:cubicBezTo>
                    <a:lnTo>
                      <a:pt x="2038486" y="151598"/>
                    </a:lnTo>
                    <a:cubicBezTo>
                      <a:pt x="2038486" y="177331"/>
                      <a:pt x="2028264" y="202010"/>
                      <a:pt x="2010068" y="220205"/>
                    </a:cubicBezTo>
                    <a:cubicBezTo>
                      <a:pt x="1991872" y="238401"/>
                      <a:pt x="1967193" y="248624"/>
                      <a:pt x="1941460" y="248624"/>
                    </a:cubicBezTo>
                    <a:lnTo>
                      <a:pt x="97026" y="248624"/>
                    </a:lnTo>
                    <a:cubicBezTo>
                      <a:pt x="71293" y="248624"/>
                      <a:pt x="46614" y="238401"/>
                      <a:pt x="28418" y="220205"/>
                    </a:cubicBezTo>
                    <a:cubicBezTo>
                      <a:pt x="10222" y="202010"/>
                      <a:pt x="0" y="177331"/>
                      <a:pt x="0" y="151598"/>
                    </a:cubicBezTo>
                    <a:lnTo>
                      <a:pt x="0" y="97026"/>
                    </a:lnTo>
                    <a:cubicBezTo>
                      <a:pt x="0" y="71293"/>
                      <a:pt x="10222" y="46614"/>
                      <a:pt x="28418" y="28418"/>
                    </a:cubicBezTo>
                    <a:cubicBezTo>
                      <a:pt x="46614" y="10222"/>
                      <a:pt x="71293" y="0"/>
                      <a:pt x="97026" y="0"/>
                    </a:cubicBezTo>
                    <a:close/>
                  </a:path>
                </a:pathLst>
              </a:custGeom>
              <a:solidFill>
                <a:srgbClr val="EAE2B6"/>
              </a:solidFill>
              <a:ln w="28575" cap="rnd">
                <a:solidFill>
                  <a:srgbClr val="504E43"/>
                </a:solidFill>
                <a:prstDash val="lgDash"/>
                <a:round/>
              </a:ln>
            </p:spPr>
            <p:txBody>
              <a:bodyPr/>
              <a:lstStyle/>
              <a:p>
                <a:endParaRPr lang="en-US"/>
              </a:p>
            </p:txBody>
          </p:sp>
          <p:sp>
            <p:nvSpPr>
              <p:cNvPr id="20" name="TextBox 20"/>
              <p:cNvSpPr txBox="1"/>
              <p:nvPr/>
            </p:nvSpPr>
            <p:spPr>
              <a:xfrm>
                <a:off x="0" y="-66675"/>
                <a:ext cx="2038486" cy="315299"/>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142952" y="-18372"/>
              <a:ext cx="9864574" cy="952500"/>
            </a:xfrm>
            <a:prstGeom prst="rect">
              <a:avLst/>
            </a:prstGeom>
          </p:spPr>
          <p:txBody>
            <a:bodyPr lIns="0" tIns="0" rIns="0" bIns="0" rtlCol="0" anchor="t">
              <a:spAutoFit/>
            </a:bodyPr>
            <a:lstStyle/>
            <a:p>
              <a:pPr algn="ctr">
                <a:lnSpc>
                  <a:spcPts val="4200"/>
                </a:lnSpc>
              </a:pPr>
              <a:r>
                <a:rPr lang="en-US" sz="3000" spc="54">
                  <a:solidFill>
                    <a:srgbClr val="504E43"/>
                  </a:solidFill>
                  <a:latin typeface="モトヤアポロ Bold"/>
                  <a:ea typeface="モトヤアポロ Bold"/>
                  <a:cs typeface="モトヤアポロ Bold"/>
                  <a:sym typeface="モトヤアポロ Bold"/>
                </a:rPr>
                <a:t>Spatial-temporal CAR-Forest</a:t>
              </a:r>
            </a:p>
          </p:txBody>
        </p:sp>
      </p:grpSp>
      <p:sp>
        <p:nvSpPr>
          <p:cNvPr id="22" name="Freeform 22"/>
          <p:cNvSpPr/>
          <p:nvPr/>
        </p:nvSpPr>
        <p:spPr>
          <a:xfrm>
            <a:off x="2891427" y="3749074"/>
            <a:ext cx="4402930" cy="577433"/>
          </a:xfrm>
          <a:custGeom>
            <a:avLst/>
            <a:gdLst/>
            <a:ahLst/>
            <a:cxnLst/>
            <a:rect l="l" t="t" r="r" b="b"/>
            <a:pathLst>
              <a:path w="4402930" h="577433">
                <a:moveTo>
                  <a:pt x="0" y="0"/>
                </a:moveTo>
                <a:lnTo>
                  <a:pt x="4402930" y="0"/>
                </a:lnTo>
                <a:lnTo>
                  <a:pt x="4402930" y="577434"/>
                </a:lnTo>
                <a:lnTo>
                  <a:pt x="0" y="577434"/>
                </a:lnTo>
                <a:lnTo>
                  <a:pt x="0" y="0"/>
                </a:lnTo>
                <a:close/>
              </a:path>
            </a:pathLst>
          </a:custGeom>
          <a:blipFill>
            <a:blip r:embed="rId4"/>
            <a:stretch>
              <a:fillRect/>
            </a:stretch>
          </a:blipFill>
        </p:spPr>
        <p:txBody>
          <a:bodyPr/>
          <a:lstStyle/>
          <a:p>
            <a:endParaRPr lang="en-US"/>
          </a:p>
        </p:txBody>
      </p:sp>
      <p:sp>
        <p:nvSpPr>
          <p:cNvPr id="23" name="Freeform 23"/>
          <p:cNvSpPr/>
          <p:nvPr/>
        </p:nvSpPr>
        <p:spPr>
          <a:xfrm>
            <a:off x="10609662" y="4270623"/>
            <a:ext cx="4700514" cy="629203"/>
          </a:xfrm>
          <a:custGeom>
            <a:avLst/>
            <a:gdLst/>
            <a:ahLst/>
            <a:cxnLst/>
            <a:rect l="l" t="t" r="r" b="b"/>
            <a:pathLst>
              <a:path w="4700514" h="629203">
                <a:moveTo>
                  <a:pt x="0" y="0"/>
                </a:moveTo>
                <a:lnTo>
                  <a:pt x="4700514" y="0"/>
                </a:lnTo>
                <a:lnTo>
                  <a:pt x="4700514" y="629203"/>
                </a:lnTo>
                <a:lnTo>
                  <a:pt x="0" y="629203"/>
                </a:lnTo>
                <a:lnTo>
                  <a:pt x="0" y="0"/>
                </a:lnTo>
                <a:close/>
              </a:path>
            </a:pathLst>
          </a:custGeom>
          <a:blipFill>
            <a:blip r:embed="rId5"/>
            <a:stretch>
              <a:fillRect/>
            </a:stretch>
          </a:blipFill>
        </p:spPr>
        <p:txBody>
          <a:bodyPr/>
          <a:lstStyle/>
          <a:p>
            <a:endParaRPr lang="en-US"/>
          </a:p>
        </p:txBody>
      </p:sp>
      <p:sp>
        <p:nvSpPr>
          <p:cNvPr id="25" name="TextBox 25"/>
          <p:cNvSpPr txBox="1"/>
          <p:nvPr/>
        </p:nvSpPr>
        <p:spPr>
          <a:xfrm>
            <a:off x="-28575" y="7818755"/>
            <a:ext cx="1362106" cy="982345"/>
          </a:xfrm>
          <a:prstGeom prst="rect">
            <a:avLst/>
          </a:prstGeom>
        </p:spPr>
        <p:txBody>
          <a:bodyPr lIns="0" tIns="0" rIns="0" bIns="0" rtlCol="0" anchor="t">
            <a:spAutoFit/>
          </a:bodyPr>
          <a:lstStyle/>
          <a:p>
            <a:pPr algn="ctr">
              <a:lnSpc>
                <a:spcPts val="5180"/>
              </a:lnSpc>
            </a:pPr>
            <a:r>
              <a:rPr lang="en-US" sz="3700" spc="66" dirty="0">
                <a:solidFill>
                  <a:srgbClr val="504E43"/>
                </a:solidFill>
                <a:latin typeface="モトヤアポロ Heavy"/>
                <a:ea typeface="モトヤアポロ Heavy"/>
                <a:cs typeface="モトヤアポロ Heavy"/>
                <a:sym typeface="モトヤアポロ Heavy"/>
              </a:rPr>
              <a:t>08</a:t>
            </a:r>
          </a:p>
        </p:txBody>
      </p:sp>
      <p:sp>
        <p:nvSpPr>
          <p:cNvPr id="26" name="TextBox 26"/>
          <p:cNvSpPr txBox="1"/>
          <p:nvPr/>
        </p:nvSpPr>
        <p:spPr>
          <a:xfrm>
            <a:off x="1123836" y="2439111"/>
            <a:ext cx="7134736" cy="5945217"/>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Including spatial correlation, the model can be extended to add a parameter which encompasses the spatial correlation. </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In the first stage, random forest is used to estimate the non-linear effects of the variables. </a:t>
            </a:r>
          </a:p>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The second stage involves estimating the spatial autocorrelation parameter, using a Bayesian CAR model. The results from the RF are used as fixed offsets in the CAR model. </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p:txBody>
      </p:sp>
      <p:sp>
        <p:nvSpPr>
          <p:cNvPr id="27" name="TextBox 27"/>
          <p:cNvSpPr txBox="1"/>
          <p:nvPr/>
        </p:nvSpPr>
        <p:spPr>
          <a:xfrm>
            <a:off x="9031965" y="2528518"/>
            <a:ext cx="7900809" cy="11916083"/>
          </a:xfrm>
          <a:prstGeom prst="rect">
            <a:avLst/>
          </a:prstGeom>
        </p:spPr>
        <p:txBody>
          <a:bodyPr lIns="0" tIns="0" rIns="0" bIns="0" rtlCol="0" anchor="t">
            <a:spAutoFit/>
          </a:bodyPr>
          <a:lstStyle/>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Novel approach to modelling spatial-temporal data.</a:t>
            </a:r>
          </a:p>
          <a:p>
            <a:pPr algn="ctr">
              <a:lnSpc>
                <a:spcPts val="3640"/>
              </a:lnSpc>
            </a:pPr>
            <a:r>
              <a:rPr lang="en-US" sz="2600" spc="46" dirty="0">
                <a:solidFill>
                  <a:srgbClr val="504E43"/>
                </a:solidFill>
                <a:latin typeface="モトヤアポロ Light"/>
                <a:ea typeface="モトヤアポロ Light"/>
                <a:cs typeface="モトヤアポロ Light"/>
                <a:sym typeface="モトヤアポロ Light"/>
              </a:rPr>
              <a:t>Extending the CAR-RF, the spatial correlation parameter can account for both spatial, temporal correlation. </a:t>
            </a: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r>
              <a:rPr lang="en-US" sz="2000" b="1" spc="46" dirty="0">
                <a:solidFill>
                  <a:srgbClr val="504E43"/>
                </a:solidFill>
                <a:latin typeface="モトヤアポロ Light"/>
                <a:ea typeface="モトヤアポロ Light"/>
                <a:cs typeface="モトヤアポロ Light"/>
                <a:sym typeface="モトヤアポロ Light"/>
              </a:rPr>
              <a:t>The steps for the algorithm are as follows:</a:t>
            </a:r>
          </a:p>
          <a:p>
            <a:pPr marL="514350" indent="-514350">
              <a:buAutoNum type="arabicPeriod"/>
            </a:pPr>
            <a:r>
              <a:rPr lang="en-US" sz="2000" spc="46" dirty="0">
                <a:solidFill>
                  <a:srgbClr val="504E43"/>
                </a:solidFill>
                <a:latin typeface="モトヤアポロ Light"/>
                <a:ea typeface="モトヤアポロ Light"/>
                <a:cs typeface="モトヤアポロ Light"/>
                <a:sym typeface="モトヤアポロ Light"/>
              </a:rPr>
              <a:t>The random effects are set to zero</a:t>
            </a:r>
          </a:p>
          <a:p>
            <a:pPr marL="514350" indent="-514350">
              <a:buAutoNum type="arabicPeriod"/>
            </a:pPr>
            <a:r>
              <a:rPr lang="en-US" sz="2000" spc="46" dirty="0">
                <a:solidFill>
                  <a:srgbClr val="504E43"/>
                </a:solidFill>
                <a:latin typeface="モトヤアポロ Light"/>
                <a:ea typeface="モトヤアポロ Light"/>
                <a:cs typeface="モトヤアポロ Light"/>
                <a:sym typeface="モトヤアポロ Light"/>
              </a:rPr>
              <a:t>A decorrelated target variable is set to be the difference between the true values and random effects. </a:t>
            </a:r>
          </a:p>
          <a:p>
            <a:pPr marL="514350" indent="-514350">
              <a:buAutoNum type="arabicPeriod"/>
            </a:pPr>
            <a:r>
              <a:rPr lang="en-US" sz="2000" spc="46" dirty="0">
                <a:solidFill>
                  <a:srgbClr val="504E43"/>
                </a:solidFill>
                <a:latin typeface="モトヤアポロ Light"/>
                <a:ea typeface="モトヤアポロ Light"/>
                <a:cs typeface="モトヤアポロ Light"/>
                <a:sym typeface="モトヤアポロ Light"/>
              </a:rPr>
              <a:t>A random forest model is set to the data using the variables and target variables which estimates the effects of the variables. The model is used to make predictions. </a:t>
            </a:r>
          </a:p>
          <a:p>
            <a:pPr marL="514350" indent="-514350">
              <a:buAutoNum type="arabicPeriod"/>
            </a:pPr>
            <a:r>
              <a:rPr lang="en-US" sz="2000" spc="46" dirty="0">
                <a:solidFill>
                  <a:srgbClr val="504E43"/>
                </a:solidFill>
                <a:latin typeface="モトヤアポロ Light"/>
                <a:ea typeface="モトヤアポロ Light"/>
                <a:cs typeface="モトヤアポロ Light"/>
                <a:sym typeface="モトヤアポロ Light"/>
              </a:rPr>
              <a:t>These predictions are used as fixed offsets in the CAR model which now too makes predictions based on the spatial and temporal dependencies. This crated a new estimate of the random effects.</a:t>
            </a:r>
          </a:p>
          <a:p>
            <a:pPr marL="514350" indent="-514350" algn="ctr">
              <a:buAutoNum type="arabicPeriod"/>
            </a:pPr>
            <a:endParaRPr lang="en-US"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a:p>
            <a:pPr algn="ctr">
              <a:lnSpc>
                <a:spcPts val="3640"/>
              </a:lnSpc>
            </a:pPr>
            <a:endParaRPr lang="en-US" sz="2600" spc="46" dirty="0">
              <a:solidFill>
                <a:srgbClr val="504E43"/>
              </a:solidFill>
              <a:latin typeface="モトヤアポロ Light"/>
              <a:ea typeface="モトヤアポロ Light"/>
              <a:cs typeface="モトヤアポロ Light"/>
              <a:sym typeface="モトヤアポロ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994</Words>
  <Application>Microsoft Macintosh PowerPoint</Application>
  <PresentationFormat>Custom</PresentationFormat>
  <Paragraphs>137</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モトヤアポロ Heavy</vt:lpstr>
      <vt:lpstr>モトヤアポロ Light</vt:lpstr>
      <vt:lpstr>モトヤアポロ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classic decorative Thesis Defense presentation</dc:title>
  <cp:lastModifiedBy>Nehama Pearl Stern (student)</cp:lastModifiedBy>
  <cp:revision>10</cp:revision>
  <dcterms:created xsi:type="dcterms:W3CDTF">2006-08-16T00:00:00Z</dcterms:created>
  <dcterms:modified xsi:type="dcterms:W3CDTF">2024-07-10T13:10:08Z</dcterms:modified>
  <dc:identifier>DAGHWrdfUpU</dc:identifier>
</cp:coreProperties>
</file>